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Lst>
  <p:notesMasterIdLst>
    <p:notesMasterId r:id="rId41"/>
  </p:notesMasterIdLst>
  <p:handoutMasterIdLst>
    <p:handoutMasterId r:id="rId42"/>
  </p:handoutMasterIdLst>
  <p:sldIdLst>
    <p:sldId id="256" r:id="rId2"/>
    <p:sldId id="257" r:id="rId3"/>
    <p:sldId id="320" r:id="rId4"/>
    <p:sldId id="271" r:id="rId5"/>
    <p:sldId id="258" r:id="rId6"/>
    <p:sldId id="263" r:id="rId7"/>
    <p:sldId id="267" r:id="rId8"/>
    <p:sldId id="273" r:id="rId9"/>
    <p:sldId id="276" r:id="rId10"/>
    <p:sldId id="259" r:id="rId11"/>
    <p:sldId id="261" r:id="rId12"/>
    <p:sldId id="277" r:id="rId13"/>
    <p:sldId id="278" r:id="rId14"/>
    <p:sldId id="319" r:id="rId15"/>
    <p:sldId id="279" r:id="rId16"/>
    <p:sldId id="274" r:id="rId17"/>
    <p:sldId id="303" r:id="rId18"/>
    <p:sldId id="318" r:id="rId19"/>
    <p:sldId id="304" r:id="rId20"/>
    <p:sldId id="262" r:id="rId21"/>
    <p:sldId id="264" r:id="rId22"/>
    <p:sldId id="265" r:id="rId23"/>
    <p:sldId id="305" r:id="rId24"/>
    <p:sldId id="266" r:id="rId25"/>
    <p:sldId id="268" r:id="rId26"/>
    <p:sldId id="322" r:id="rId27"/>
    <p:sldId id="307" r:id="rId28"/>
    <p:sldId id="308" r:id="rId29"/>
    <p:sldId id="309" r:id="rId30"/>
    <p:sldId id="311" r:id="rId31"/>
    <p:sldId id="310" r:id="rId32"/>
    <p:sldId id="312" r:id="rId33"/>
    <p:sldId id="313" r:id="rId34"/>
    <p:sldId id="314" r:id="rId35"/>
    <p:sldId id="315" r:id="rId36"/>
    <p:sldId id="316" r:id="rId37"/>
    <p:sldId id="306" r:id="rId38"/>
    <p:sldId id="317" r:id="rId39"/>
    <p:sldId id="321" r:id="rId40"/>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chibald" initials="A" lastIdx="4" clrIdx="0"/>
  <p:cmAuthor id="2" name="Florence Hanard" initials="FH" lastIdx="1" clrIdx="1">
    <p:extLst>
      <p:ext uri="{19B8F6BF-5375-455C-9EA6-DF929625EA0E}">
        <p15:presenceInfo xmlns:p15="http://schemas.microsoft.com/office/powerpoint/2012/main" userId="514083867341fcb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700"/>
    <a:srgbClr val="113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4" autoAdjust="0"/>
    <p:restoredTop sz="73455" autoAdjust="0"/>
  </p:normalViewPr>
  <p:slideViewPr>
    <p:cSldViewPr snapToGrid="0">
      <p:cViewPr varScale="1">
        <p:scale>
          <a:sx n="84" d="100"/>
          <a:sy n="84" d="100"/>
        </p:scale>
        <p:origin x="157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A6A3B419-8922-484F-BF3F-A46F630B1C11}" type="datetimeFigureOut">
              <a:rPr lang="en-US" smtClean="0"/>
              <a:t>26/04/2021</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CFBD8438-7602-4595-9BE3-D411F49C66D9}" type="slidenum">
              <a:rPr lang="en-US" smtClean="0"/>
              <a:t>‹#›</a:t>
            </a:fld>
            <a:endParaRPr lang="en-US"/>
          </a:p>
        </p:txBody>
      </p:sp>
    </p:spTree>
    <p:extLst>
      <p:ext uri="{BB962C8B-B14F-4D97-AF65-F5344CB8AC3E}">
        <p14:creationId xmlns:p14="http://schemas.microsoft.com/office/powerpoint/2010/main" val="40367888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923EA47-103A-4DBF-877C-4EE7DD4CFF6C}" type="datetimeFigureOut">
              <a:rPr lang="fr-BE" smtClean="0"/>
              <a:t>26-04-21</a:t>
            </a:fld>
            <a:endParaRPr lang="fr-B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AE3E607-8D88-4811-B0E4-0AA6B50951B1}" type="slidenum">
              <a:rPr lang="fr-BE" smtClean="0"/>
              <a:t>‹#›</a:t>
            </a:fld>
            <a:endParaRPr lang="fr-BE"/>
          </a:p>
        </p:txBody>
      </p:sp>
    </p:spTree>
    <p:extLst>
      <p:ext uri="{BB962C8B-B14F-4D97-AF65-F5344CB8AC3E}">
        <p14:creationId xmlns:p14="http://schemas.microsoft.com/office/powerpoint/2010/main" val="1171981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signal enregistré à la surface du cuir chevelu est lié à des fluctuations de potentiels de membrane post-synaptique. </a:t>
            </a:r>
            <a:r>
              <a:rPr lang="fr-FR" b="1" dirty="0"/>
              <a:t>Les variations de potentiels de membranes qui se succèdent au niveau des dendrites de chaque cellule pyramidale vont constituer un dipôle perpendiculaire à la surface du scalp (avec une polarité qui s'inverse régulièrement (afférentes excitatrices ou inhibitrices). Disposées à la surface, les électrodes recueillent les fluctuations de potentiels liés aux dipôle. Plus précisément, l'EEG va mesurer la différence de potentiel recueillie entre une électrode active et une référence commune à toutes les électrodes (montage </a:t>
            </a:r>
            <a:r>
              <a:rPr lang="fr-FR" b="1" dirty="0" err="1"/>
              <a:t>monopolaire</a:t>
            </a:r>
            <a:r>
              <a:rPr lang="fr-FR" b="1" dirty="0"/>
              <a:t> dans nos activités du labo).</a:t>
            </a:r>
            <a:r>
              <a:rPr lang="fr-FR" dirty="0"/>
              <a:t> Les fluctuations du signal enregistrées s'organisent spontanément de manière oscillatoire sous l'influence de boucles </a:t>
            </a:r>
            <a:r>
              <a:rPr lang="fr-FR" dirty="0" err="1"/>
              <a:t>thalami</a:t>
            </a:r>
            <a:r>
              <a:rPr lang="fr-FR" dirty="0"/>
              <a:t>-corticales et de boucles cortico-corticales. Ces boucles rentrantes expliquent la propriété fondamentale de l'EEG de pouvoir être décomposé en plusieurs gammes de fréquences distinctes, souvent associées entre elles. </a:t>
            </a:r>
          </a:p>
        </p:txBody>
      </p:sp>
      <p:sp>
        <p:nvSpPr>
          <p:cNvPr id="4" name="Espace réservé du numéro de diapositive 3"/>
          <p:cNvSpPr>
            <a:spLocks noGrp="1"/>
          </p:cNvSpPr>
          <p:nvPr>
            <p:ph type="sldNum" sz="quarter" idx="5"/>
          </p:nvPr>
        </p:nvSpPr>
        <p:spPr/>
        <p:txBody>
          <a:bodyPr/>
          <a:lstStyle/>
          <a:p>
            <a:fld id="{AAE3E607-8D88-4811-B0E4-0AA6B50951B1}" type="slidenum">
              <a:rPr lang="fr-BE" smtClean="0"/>
              <a:t>11</a:t>
            </a:fld>
            <a:endParaRPr lang="fr-BE"/>
          </a:p>
        </p:txBody>
      </p:sp>
    </p:spTree>
    <p:extLst>
      <p:ext uri="{BB962C8B-B14F-4D97-AF65-F5344CB8AC3E}">
        <p14:creationId xmlns:p14="http://schemas.microsoft.com/office/powerpoint/2010/main" val="3219526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AAE3E607-8D88-4811-B0E4-0AA6B50951B1}" type="slidenum">
              <a:rPr lang="fr-BE" smtClean="0"/>
              <a:t>18</a:t>
            </a:fld>
            <a:endParaRPr lang="fr-BE"/>
          </a:p>
        </p:txBody>
      </p:sp>
    </p:spTree>
    <p:extLst>
      <p:ext uri="{BB962C8B-B14F-4D97-AF65-F5344CB8AC3E}">
        <p14:creationId xmlns:p14="http://schemas.microsoft.com/office/powerpoint/2010/main" val="3127010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E3E607-8D88-4811-B0E4-0AA6B50951B1}" type="slidenum">
              <a:rPr lang="fr-BE" smtClean="0"/>
              <a:t>28</a:t>
            </a:fld>
            <a:endParaRPr lang="fr-BE"/>
          </a:p>
        </p:txBody>
      </p:sp>
    </p:spTree>
    <p:extLst>
      <p:ext uri="{BB962C8B-B14F-4D97-AF65-F5344CB8AC3E}">
        <p14:creationId xmlns:p14="http://schemas.microsoft.com/office/powerpoint/2010/main" val="1256884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71317B9A-B03E-43A4-BAED-4493D0409554}" type="datetimeFigureOut">
              <a:rPr lang="en-US" smtClean="0"/>
              <a:t>26/04/2021</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D91C59FC-5886-40A1-A472-2FFD3760B009}" type="slidenum">
              <a:rPr lang="en-US" smtClean="0"/>
              <a:t>‹#›</a:t>
            </a:fld>
            <a:endParaRPr lang="en-US"/>
          </a:p>
        </p:txBody>
      </p:sp>
    </p:spTree>
    <p:extLst>
      <p:ext uri="{BB962C8B-B14F-4D97-AF65-F5344CB8AC3E}">
        <p14:creationId xmlns:p14="http://schemas.microsoft.com/office/powerpoint/2010/main" val="3977530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317B9A-B03E-43A4-BAED-4493D0409554}" type="datetimeFigureOut">
              <a:rPr lang="en-US" smtClean="0"/>
              <a:t>26/04/2021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C59FC-5886-40A1-A472-2FFD3760B009}" type="slidenum">
              <a:rPr lang="en-US" smtClean="0"/>
              <a:t>‹#›</a:t>
            </a:fld>
            <a:endParaRPr lang="en-US"/>
          </a:p>
        </p:txBody>
      </p:sp>
    </p:spTree>
    <p:extLst>
      <p:ext uri="{BB962C8B-B14F-4D97-AF65-F5344CB8AC3E}">
        <p14:creationId xmlns:p14="http://schemas.microsoft.com/office/powerpoint/2010/main" val="1641183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317B9A-B03E-43A4-BAED-4493D0409554}" type="datetimeFigureOut">
              <a:rPr lang="en-US" smtClean="0"/>
              <a:t>26/04/2021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C59FC-5886-40A1-A472-2FFD3760B009}" type="slidenum">
              <a:rPr lang="en-US" smtClean="0"/>
              <a:t>‹#›</a:t>
            </a:fld>
            <a:endParaRPr lang="en-US"/>
          </a:p>
        </p:txBody>
      </p:sp>
    </p:spTree>
    <p:extLst>
      <p:ext uri="{BB962C8B-B14F-4D97-AF65-F5344CB8AC3E}">
        <p14:creationId xmlns:p14="http://schemas.microsoft.com/office/powerpoint/2010/main" val="759841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317B9A-B03E-43A4-BAED-4493D0409554}" type="datetimeFigureOut">
              <a:rPr lang="en-US" smtClean="0"/>
              <a:t>26/04/2021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C59FC-5886-40A1-A472-2FFD3760B009}"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72489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317B9A-B03E-43A4-BAED-4493D0409554}" type="datetimeFigureOut">
              <a:rPr lang="en-US" smtClean="0"/>
              <a:t>26/04/2021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C59FC-5886-40A1-A472-2FFD3760B009}" type="slidenum">
              <a:rPr lang="en-US" smtClean="0"/>
              <a:t>‹#›</a:t>
            </a:fld>
            <a:endParaRPr lang="en-US"/>
          </a:p>
        </p:txBody>
      </p:sp>
    </p:spTree>
    <p:extLst>
      <p:ext uri="{BB962C8B-B14F-4D97-AF65-F5344CB8AC3E}">
        <p14:creationId xmlns:p14="http://schemas.microsoft.com/office/powerpoint/2010/main" val="2397457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71317B9A-B03E-43A4-BAED-4493D0409554}" type="datetimeFigureOut">
              <a:rPr lang="en-US" smtClean="0"/>
              <a:t>26/04/2021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1C59FC-5886-40A1-A472-2FFD3760B009}" type="slidenum">
              <a:rPr lang="en-US" smtClean="0"/>
              <a:t>‹#›</a:t>
            </a:fld>
            <a:endParaRPr lang="en-US"/>
          </a:p>
        </p:txBody>
      </p:sp>
    </p:spTree>
    <p:extLst>
      <p:ext uri="{BB962C8B-B14F-4D97-AF65-F5344CB8AC3E}">
        <p14:creationId xmlns:p14="http://schemas.microsoft.com/office/powerpoint/2010/main" val="1669835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71317B9A-B03E-43A4-BAED-4493D0409554}" type="datetimeFigureOut">
              <a:rPr lang="en-US" smtClean="0"/>
              <a:t>26/04/2021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1C59FC-5886-40A1-A472-2FFD3760B009}" type="slidenum">
              <a:rPr lang="en-US" smtClean="0"/>
              <a:t>‹#›</a:t>
            </a:fld>
            <a:endParaRPr lang="en-US"/>
          </a:p>
        </p:txBody>
      </p:sp>
    </p:spTree>
    <p:extLst>
      <p:ext uri="{BB962C8B-B14F-4D97-AF65-F5344CB8AC3E}">
        <p14:creationId xmlns:p14="http://schemas.microsoft.com/office/powerpoint/2010/main" val="4210387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317B9A-B03E-43A4-BAED-4493D0409554}" type="datetimeFigureOut">
              <a:rPr lang="en-US" smtClean="0"/>
              <a:t>26/04/2021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C59FC-5886-40A1-A472-2FFD3760B009}" type="slidenum">
              <a:rPr lang="en-US" smtClean="0"/>
              <a:t>‹#›</a:t>
            </a:fld>
            <a:endParaRPr lang="en-US"/>
          </a:p>
        </p:txBody>
      </p:sp>
    </p:spTree>
    <p:extLst>
      <p:ext uri="{BB962C8B-B14F-4D97-AF65-F5344CB8AC3E}">
        <p14:creationId xmlns:p14="http://schemas.microsoft.com/office/powerpoint/2010/main" val="2769731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317B9A-B03E-43A4-BAED-4493D0409554}" type="datetimeFigureOut">
              <a:rPr lang="en-US" smtClean="0"/>
              <a:t>26/04/2021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C59FC-5886-40A1-A472-2FFD3760B009}" type="slidenum">
              <a:rPr lang="en-US" smtClean="0"/>
              <a:t>‹#›</a:t>
            </a:fld>
            <a:endParaRPr lang="en-US"/>
          </a:p>
        </p:txBody>
      </p:sp>
    </p:spTree>
    <p:extLst>
      <p:ext uri="{BB962C8B-B14F-4D97-AF65-F5344CB8AC3E}">
        <p14:creationId xmlns:p14="http://schemas.microsoft.com/office/powerpoint/2010/main" val="1764914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317B9A-B03E-43A4-BAED-4493D0409554}" type="datetimeFigureOut">
              <a:rPr lang="en-US" smtClean="0"/>
              <a:t>26/04/2021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C59FC-5886-40A1-A472-2FFD3760B009}" type="slidenum">
              <a:rPr lang="en-US" smtClean="0"/>
              <a:t>‹#›</a:t>
            </a:fld>
            <a:endParaRPr lang="en-US"/>
          </a:p>
        </p:txBody>
      </p:sp>
    </p:spTree>
    <p:extLst>
      <p:ext uri="{BB962C8B-B14F-4D97-AF65-F5344CB8AC3E}">
        <p14:creationId xmlns:p14="http://schemas.microsoft.com/office/powerpoint/2010/main" val="2886521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1317B9A-B03E-43A4-BAED-4493D0409554}" type="datetimeFigureOut">
              <a:rPr lang="en-US" smtClean="0"/>
              <a:t>26/04/2021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C59FC-5886-40A1-A472-2FFD3760B009}" type="slidenum">
              <a:rPr lang="en-US" smtClean="0"/>
              <a:t>‹#›</a:t>
            </a:fld>
            <a:endParaRPr lang="en-US"/>
          </a:p>
        </p:txBody>
      </p:sp>
    </p:spTree>
    <p:extLst>
      <p:ext uri="{BB962C8B-B14F-4D97-AF65-F5344CB8AC3E}">
        <p14:creationId xmlns:p14="http://schemas.microsoft.com/office/powerpoint/2010/main" val="326711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317B9A-B03E-43A4-BAED-4493D0409554}" type="datetimeFigureOut">
              <a:rPr lang="en-US" smtClean="0"/>
              <a:t>26/04/2021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C59FC-5886-40A1-A472-2FFD3760B009}" type="slidenum">
              <a:rPr lang="en-US" smtClean="0"/>
              <a:t>‹#›</a:t>
            </a:fld>
            <a:endParaRPr lang="en-US"/>
          </a:p>
        </p:txBody>
      </p:sp>
    </p:spTree>
    <p:extLst>
      <p:ext uri="{BB962C8B-B14F-4D97-AF65-F5344CB8AC3E}">
        <p14:creationId xmlns:p14="http://schemas.microsoft.com/office/powerpoint/2010/main" val="2040827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317B9A-B03E-43A4-BAED-4493D0409554}" type="datetimeFigureOut">
              <a:rPr lang="en-US" smtClean="0"/>
              <a:t>26/04/2021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1C59FC-5886-40A1-A472-2FFD3760B009}" type="slidenum">
              <a:rPr lang="en-US" smtClean="0"/>
              <a:t>‹#›</a:t>
            </a:fld>
            <a:endParaRPr lang="en-US"/>
          </a:p>
        </p:txBody>
      </p:sp>
    </p:spTree>
    <p:extLst>
      <p:ext uri="{BB962C8B-B14F-4D97-AF65-F5344CB8AC3E}">
        <p14:creationId xmlns:p14="http://schemas.microsoft.com/office/powerpoint/2010/main" val="1823222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317B9A-B03E-43A4-BAED-4493D0409554}" type="datetimeFigureOut">
              <a:rPr lang="en-US" smtClean="0"/>
              <a:t>26/04/2021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1C59FC-5886-40A1-A472-2FFD3760B009}" type="slidenum">
              <a:rPr lang="en-US" smtClean="0"/>
              <a:t>‹#›</a:t>
            </a:fld>
            <a:endParaRPr lang="en-US"/>
          </a:p>
        </p:txBody>
      </p:sp>
    </p:spTree>
    <p:extLst>
      <p:ext uri="{BB962C8B-B14F-4D97-AF65-F5344CB8AC3E}">
        <p14:creationId xmlns:p14="http://schemas.microsoft.com/office/powerpoint/2010/main" val="1451234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317B9A-B03E-43A4-BAED-4493D0409554}" type="datetimeFigureOut">
              <a:rPr lang="en-US" smtClean="0"/>
              <a:t>26/04/2021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1C59FC-5886-40A1-A472-2FFD3760B009}" type="slidenum">
              <a:rPr lang="en-US" smtClean="0"/>
              <a:t>‹#›</a:t>
            </a:fld>
            <a:endParaRPr lang="en-US"/>
          </a:p>
        </p:txBody>
      </p:sp>
    </p:spTree>
    <p:extLst>
      <p:ext uri="{BB962C8B-B14F-4D97-AF65-F5344CB8AC3E}">
        <p14:creationId xmlns:p14="http://schemas.microsoft.com/office/powerpoint/2010/main" val="3050303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317B9A-B03E-43A4-BAED-4493D0409554}" type="datetimeFigureOut">
              <a:rPr lang="en-US" smtClean="0"/>
              <a:t>26/04/2021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C59FC-5886-40A1-A472-2FFD3760B009}" type="slidenum">
              <a:rPr lang="en-US" smtClean="0"/>
              <a:t>‹#›</a:t>
            </a:fld>
            <a:endParaRPr lang="en-US"/>
          </a:p>
        </p:txBody>
      </p:sp>
    </p:spTree>
    <p:extLst>
      <p:ext uri="{BB962C8B-B14F-4D97-AF65-F5344CB8AC3E}">
        <p14:creationId xmlns:p14="http://schemas.microsoft.com/office/powerpoint/2010/main" val="2019592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317B9A-B03E-43A4-BAED-4493D0409554}" type="datetimeFigureOut">
              <a:rPr lang="en-US" smtClean="0"/>
              <a:t>26/04/2021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C59FC-5886-40A1-A472-2FFD3760B009}" type="slidenum">
              <a:rPr lang="en-US" smtClean="0"/>
              <a:t>‹#›</a:t>
            </a:fld>
            <a:endParaRPr lang="en-US"/>
          </a:p>
        </p:txBody>
      </p:sp>
    </p:spTree>
    <p:extLst>
      <p:ext uri="{BB962C8B-B14F-4D97-AF65-F5344CB8AC3E}">
        <p14:creationId xmlns:p14="http://schemas.microsoft.com/office/powerpoint/2010/main" val="4107569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1317B9A-B03E-43A4-BAED-4493D0409554}" type="datetimeFigureOut">
              <a:rPr lang="en-US" smtClean="0"/>
              <a:t>26/04/2021</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91C59FC-5886-40A1-A472-2FFD3760B009}" type="slidenum">
              <a:rPr lang="en-US" smtClean="0"/>
              <a:t>‹#›</a:t>
            </a:fld>
            <a:endParaRPr lang="en-US"/>
          </a:p>
        </p:txBody>
      </p:sp>
    </p:spTree>
    <p:extLst>
      <p:ext uri="{BB962C8B-B14F-4D97-AF65-F5344CB8AC3E}">
        <p14:creationId xmlns:p14="http://schemas.microsoft.com/office/powerpoint/2010/main" val="7864017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6422" y="2235200"/>
            <a:ext cx="8791575" cy="2387600"/>
          </a:xfrm>
        </p:spPr>
        <p:txBody>
          <a:bodyPr>
            <a:normAutofit fontScale="90000"/>
          </a:bodyPr>
          <a:lstStyle/>
          <a:p>
            <a:pPr algn="ctr"/>
            <a:r>
              <a:rPr lang="fr-BE" dirty="0"/>
              <a:t/>
            </a:r>
            <a:br>
              <a:rPr lang="fr-BE" dirty="0"/>
            </a:br>
            <a:r>
              <a:rPr lang="fr-BE" dirty="0"/>
              <a:t/>
            </a:r>
            <a:br>
              <a:rPr lang="fr-BE" dirty="0"/>
            </a:br>
            <a:r>
              <a:rPr lang="fr-BE" dirty="0"/>
              <a:t/>
            </a:r>
            <a:br>
              <a:rPr lang="fr-BE" dirty="0"/>
            </a:br>
            <a:r>
              <a:rPr lang="fr-BE" dirty="0"/>
              <a:t>l’EEG et les potentiels évoqués en psychiatrie: quelques exemples cliniques</a:t>
            </a:r>
            <a:r>
              <a:rPr lang="en-US" dirty="0"/>
              <a:t/>
            </a:r>
            <a:br>
              <a:rPr lang="en-US" dirty="0"/>
            </a:br>
            <a:endParaRPr lang="en-US" dirty="0"/>
          </a:p>
        </p:txBody>
      </p:sp>
      <p:sp>
        <p:nvSpPr>
          <p:cNvPr id="3" name="Subtitle 2"/>
          <p:cNvSpPr>
            <a:spLocks noGrp="1"/>
          </p:cNvSpPr>
          <p:nvPr>
            <p:ph type="subTitle" idx="1"/>
          </p:nvPr>
        </p:nvSpPr>
        <p:spPr>
          <a:xfrm>
            <a:off x="2034075" y="4114354"/>
            <a:ext cx="8791575" cy="1655762"/>
          </a:xfrm>
        </p:spPr>
        <p:txBody>
          <a:bodyPr>
            <a:normAutofit fontScale="92500" lnSpcReduction="10000"/>
          </a:bodyPr>
          <a:lstStyle/>
          <a:p>
            <a:pPr algn="ctr">
              <a:lnSpc>
                <a:spcPct val="80000"/>
              </a:lnSpc>
            </a:pPr>
            <a:r>
              <a:rPr lang="fr-FR" altLang="fr-FR" dirty="0"/>
              <a:t>Florence </a:t>
            </a:r>
            <a:r>
              <a:rPr lang="fr-FR" altLang="fr-FR" dirty="0" err="1"/>
              <a:t>Hanard</a:t>
            </a:r>
            <a:r>
              <a:rPr lang="fr-FR" altLang="fr-FR" dirty="0"/>
              <a:t>            </a:t>
            </a:r>
            <a:r>
              <a:rPr lang="fr-BE" altLang="fr-FR" dirty="0"/>
              <a:t>Hendrik </a:t>
            </a:r>
            <a:r>
              <a:rPr lang="fr-BE" altLang="fr-FR" dirty="0" err="1"/>
              <a:t>Kajosch</a:t>
            </a:r>
            <a:endParaRPr lang="fr-BE" altLang="fr-FR" dirty="0"/>
          </a:p>
          <a:p>
            <a:pPr algn="ctr">
              <a:lnSpc>
                <a:spcPct val="80000"/>
              </a:lnSpc>
            </a:pPr>
            <a:endParaRPr lang="fr-BE" altLang="fr-FR" dirty="0"/>
          </a:p>
          <a:p>
            <a:pPr algn="ctr">
              <a:lnSpc>
                <a:spcPct val="80000"/>
              </a:lnSpc>
            </a:pPr>
            <a:r>
              <a:rPr lang="fr-BE" altLang="fr-FR" dirty="0"/>
              <a:t>Institut de Psychiatrie et de Psychologie médicale</a:t>
            </a:r>
          </a:p>
          <a:p>
            <a:pPr algn="ctr">
              <a:lnSpc>
                <a:spcPct val="80000"/>
              </a:lnSpc>
            </a:pPr>
            <a:r>
              <a:rPr lang="fr-BE" altLang="fr-FR" dirty="0"/>
              <a:t>Laboratoire d’Électrophysiologie </a:t>
            </a:r>
            <a:endParaRPr lang="fr-FR" altLang="fr-FR" dirty="0"/>
          </a:p>
          <a:p>
            <a:pPr algn="ctr">
              <a:lnSpc>
                <a:spcPct val="80000"/>
              </a:lnSpc>
            </a:pPr>
            <a:r>
              <a:rPr lang="fr-BE" altLang="fr-FR" dirty="0"/>
              <a:t>CHU </a:t>
            </a:r>
            <a:r>
              <a:rPr lang="fr-BE" altLang="fr-FR" dirty="0" err="1"/>
              <a:t>Brugmann</a:t>
            </a:r>
            <a:r>
              <a:rPr lang="fr-BE" altLang="fr-FR" dirty="0"/>
              <a:t> Université Libre de Bruxelles</a:t>
            </a:r>
            <a:endParaRPr lang="en-US" altLang="fr-FR" dirty="0"/>
          </a:p>
          <a:p>
            <a:endParaRPr lang="en-US" dirty="0"/>
          </a:p>
        </p:txBody>
      </p:sp>
      <p:pic>
        <p:nvPicPr>
          <p:cNvPr id="5" name="Image 4">
            <a:extLst>
              <a:ext uri="{FF2B5EF4-FFF2-40B4-BE49-F238E27FC236}">
                <a16:creationId xmlns:a16="http://schemas.microsoft.com/office/drawing/2014/main" id="{DA350B7D-AFC6-4645-B4B8-023F87BA1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5511" y="-20355"/>
            <a:ext cx="5473396" cy="2232168"/>
          </a:xfrm>
          <a:prstGeom prst="rect">
            <a:avLst/>
          </a:prstGeom>
        </p:spPr>
      </p:pic>
      <p:pic>
        <p:nvPicPr>
          <p:cNvPr id="7" name="Image 6" descr="Une image contenant texte, périphérique&#10;&#10;Description générée automatiquement">
            <a:extLst>
              <a:ext uri="{FF2B5EF4-FFF2-40B4-BE49-F238E27FC236}">
                <a16:creationId xmlns:a16="http://schemas.microsoft.com/office/drawing/2014/main" id="{FCBB4C2A-F0E7-0648-97F3-628773DB74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6719" y="6004382"/>
            <a:ext cx="4586288" cy="708451"/>
          </a:xfrm>
          <a:prstGeom prst="rect">
            <a:avLst/>
          </a:prstGeom>
        </p:spPr>
      </p:pic>
    </p:spTree>
    <p:extLst>
      <p:ext uri="{BB962C8B-B14F-4D97-AF65-F5344CB8AC3E}">
        <p14:creationId xmlns:p14="http://schemas.microsoft.com/office/powerpoint/2010/main" val="32850436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2. L’EEG: comment ?</a:t>
            </a:r>
            <a:endParaRPr lang="en-US" dirty="0"/>
          </a:p>
        </p:txBody>
      </p:sp>
      <p:sp>
        <p:nvSpPr>
          <p:cNvPr id="3" name="Content Placeholder 2"/>
          <p:cNvSpPr>
            <a:spLocks noGrp="1"/>
          </p:cNvSpPr>
          <p:nvPr>
            <p:ph idx="1"/>
          </p:nvPr>
        </p:nvSpPr>
        <p:spPr/>
        <p:txBody>
          <a:bodyPr/>
          <a:lstStyle/>
          <a:p>
            <a:r>
              <a:rPr lang="fr-BE" altLang="fr-FR" dirty="0">
                <a:latin typeface="Calibri" pitchFamily="34" charset="0"/>
              </a:rPr>
              <a:t>Réalisé pour la première fois par Hans Berger, psychiatre à l’hôpital universitaire de Iéna (Jena) en 1924</a:t>
            </a:r>
          </a:p>
          <a:p>
            <a:endParaRPr lang="en-US" dirty="0"/>
          </a:p>
        </p:txBody>
      </p:sp>
      <p:pic>
        <p:nvPicPr>
          <p:cNvPr id="4" name="Picture 9" descr="1st-e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4282" y="3960986"/>
            <a:ext cx="38481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UKJ_Psy_Hist_Pers_Berger-Hans_07[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174739" y="3152948"/>
            <a:ext cx="3517900" cy="2473325"/>
          </a:xfrm>
          <a:prstGeom prst="rect">
            <a:avLst/>
          </a:prstGeom>
        </p:spPr>
      </p:pic>
    </p:spTree>
    <p:extLst>
      <p:ext uri="{BB962C8B-B14F-4D97-AF65-F5344CB8AC3E}">
        <p14:creationId xmlns:p14="http://schemas.microsoft.com/office/powerpoint/2010/main" val="35938480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2. l’EEG: comment ?</a:t>
            </a:r>
            <a:endParaRPr lang="en-US" dirty="0"/>
          </a:p>
        </p:txBody>
      </p:sp>
      <p:sp>
        <p:nvSpPr>
          <p:cNvPr id="3" name="Content Placeholder 2"/>
          <p:cNvSpPr>
            <a:spLocks noGrp="1"/>
          </p:cNvSpPr>
          <p:nvPr>
            <p:ph idx="1"/>
          </p:nvPr>
        </p:nvSpPr>
        <p:spPr>
          <a:xfrm>
            <a:off x="998537" y="2249487"/>
            <a:ext cx="5242763" cy="3885306"/>
          </a:xfrm>
        </p:spPr>
        <p:txBody>
          <a:bodyPr>
            <a:normAutofit fontScale="77500" lnSpcReduction="20000"/>
          </a:bodyPr>
          <a:lstStyle/>
          <a:p>
            <a:pPr algn="just"/>
            <a:r>
              <a:rPr lang="fr-FR" b="1" dirty="0"/>
              <a:t>Le signal enregistré à la surface du cuir chevelu est lié à des fluctuations de potentiels de membrane post-synaptique.</a:t>
            </a:r>
          </a:p>
          <a:p>
            <a:pPr algn="just"/>
            <a:r>
              <a:rPr lang="fr-FR" b="1" dirty="0"/>
              <a:t>Les variations de potentiel de membranes qui se succèdent au niveau des dendrites de chaque cellule pyramidale vont constituer un dipôle perpendiculaire à la surface du scalp.</a:t>
            </a:r>
          </a:p>
          <a:p>
            <a:pPr algn="just"/>
            <a:r>
              <a:rPr lang="fr-FR" b="1" dirty="0"/>
              <a:t>Disposées à la surface, les électrodes recueillent les fluctuations de potentiels liés à ces dipôles. Donc, l'EEG va mesurer la différence de potentiel recueillie entre une électrode active et une référence commune à toutes les électrodes.</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384175" y="2502131"/>
            <a:ext cx="5330782" cy="3059084"/>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056B735B-E84B-C04B-BF54-40200968A86B}"/>
              </a:ext>
            </a:extLst>
          </p:cNvPr>
          <p:cNvSpPr txBox="1"/>
          <p:nvPr/>
        </p:nvSpPr>
        <p:spPr>
          <a:xfrm>
            <a:off x="1255713" y="6100982"/>
            <a:ext cx="2071688" cy="276999"/>
          </a:xfrm>
          <a:prstGeom prst="rect">
            <a:avLst/>
          </a:prstGeom>
          <a:noFill/>
        </p:spPr>
        <p:txBody>
          <a:bodyPr wrap="square" rtlCol="0">
            <a:spAutoFit/>
          </a:bodyPr>
          <a:lstStyle/>
          <a:p>
            <a:r>
              <a:rPr lang="fr-FR" sz="1200" dirty="0"/>
              <a:t>Campagne et Vercuel, 2013</a:t>
            </a:r>
          </a:p>
        </p:txBody>
      </p:sp>
    </p:spTree>
    <p:extLst>
      <p:ext uri="{BB962C8B-B14F-4D97-AF65-F5344CB8AC3E}">
        <p14:creationId xmlns:p14="http://schemas.microsoft.com/office/powerpoint/2010/main" val="299212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19D17D4B-C465-5145-9221-6E8C1BD827BE}"/>
              </a:ext>
            </a:extLst>
          </p:cNvPr>
          <p:cNvSpPr>
            <a:spLocks noGrp="1" noChangeArrowheads="1"/>
          </p:cNvSpPr>
          <p:nvPr>
            <p:ph type="title"/>
          </p:nvPr>
        </p:nvSpPr>
        <p:spPr/>
        <p:txBody>
          <a:bodyPr>
            <a:normAutofit/>
          </a:bodyPr>
          <a:lstStyle/>
          <a:p>
            <a:pPr eaLnBrk="1" hangingPunct="1"/>
            <a:r>
              <a:rPr lang="fr-BE" altLang="fr-FR" dirty="0"/>
              <a:t>2. EEG: diagnostic différentiel en psychiatrie</a:t>
            </a:r>
          </a:p>
        </p:txBody>
      </p:sp>
      <p:sp>
        <p:nvSpPr>
          <p:cNvPr id="24579" name="Rectangle 3">
            <a:extLst>
              <a:ext uri="{FF2B5EF4-FFF2-40B4-BE49-F238E27FC236}">
                <a16:creationId xmlns:a16="http://schemas.microsoft.com/office/drawing/2014/main" id="{5FE47371-6818-C442-A486-E294A59A8787}"/>
              </a:ext>
            </a:extLst>
          </p:cNvPr>
          <p:cNvSpPr>
            <a:spLocks noGrp="1" noChangeArrowheads="1"/>
          </p:cNvSpPr>
          <p:nvPr>
            <p:ph idx="1"/>
          </p:nvPr>
        </p:nvSpPr>
        <p:spPr>
          <a:xfrm>
            <a:off x="1411380" y="1884634"/>
            <a:ext cx="9822677" cy="4215719"/>
          </a:xfrm>
        </p:spPr>
        <p:txBody>
          <a:bodyPr>
            <a:normAutofit/>
          </a:bodyPr>
          <a:lstStyle/>
          <a:p>
            <a:pPr algn="just" eaLnBrk="1" hangingPunct="1"/>
            <a:r>
              <a:rPr lang="fr-BE" altLang="fr-FR" sz="2600" dirty="0"/>
              <a:t>Pathologie psychiatrique:</a:t>
            </a:r>
          </a:p>
          <a:p>
            <a:pPr algn="just" eaLnBrk="1" hangingPunct="1">
              <a:buFont typeface="Wingdings" pitchFamily="2" charset="2"/>
              <a:buNone/>
            </a:pPr>
            <a:r>
              <a:rPr lang="fr-BE" altLang="fr-FR" sz="2600" dirty="0"/>
              <a:t>		- Première manifestation sans antécédent.	</a:t>
            </a:r>
          </a:p>
          <a:p>
            <a:pPr algn="just" eaLnBrk="1" hangingPunct="1">
              <a:buFont typeface="Wingdings" pitchFamily="2" charset="2"/>
              <a:buNone/>
            </a:pPr>
            <a:r>
              <a:rPr lang="fr-BE" altLang="fr-FR" sz="2600" dirty="0"/>
              <a:t>		</a:t>
            </a:r>
            <a:r>
              <a:rPr lang="fr-FR" altLang="fr-FR" sz="2600" dirty="0"/>
              <a:t>- </a:t>
            </a:r>
            <a:r>
              <a:rPr lang="fr-BE" altLang="fr-FR" sz="2600" dirty="0"/>
              <a:t>Présentation ou évolution atypique. </a:t>
            </a:r>
          </a:p>
          <a:p>
            <a:pPr algn="just" eaLnBrk="1" hangingPunct="1">
              <a:buFont typeface="Wingdings" pitchFamily="2" charset="2"/>
              <a:buNone/>
            </a:pPr>
            <a:endParaRPr lang="fr-BE" altLang="fr-FR" sz="2600" dirty="0"/>
          </a:p>
          <a:p>
            <a:pPr algn="just"/>
            <a:r>
              <a:rPr lang="fr-BE" altLang="fr-FR" sz="2600" dirty="0"/>
              <a:t>Permettant une différentiation par rapport:</a:t>
            </a:r>
          </a:p>
          <a:p>
            <a:pPr algn="just" eaLnBrk="1" hangingPunct="1">
              <a:buFont typeface="Wingdings" pitchFamily="2" charset="2"/>
              <a:buNone/>
            </a:pPr>
            <a:r>
              <a:rPr lang="fr-BE" altLang="fr-FR" sz="2600" dirty="0"/>
              <a:t>  Néoformations, lésions structurelles, trauma crânien, troubles endocriniens/</a:t>
            </a:r>
            <a:r>
              <a:rPr lang="de-BE" altLang="fr-FR" sz="2600" dirty="0"/>
              <a:t> </a:t>
            </a:r>
            <a:r>
              <a:rPr lang="fr-BE" altLang="fr-FR" sz="2600" dirty="0"/>
              <a:t>métaboliques, maladies infectieuses, épilepsie.</a:t>
            </a:r>
          </a:p>
        </p:txBody>
      </p:sp>
    </p:spTree>
    <p:extLst>
      <p:ext uri="{BB962C8B-B14F-4D97-AF65-F5344CB8AC3E}">
        <p14:creationId xmlns:p14="http://schemas.microsoft.com/office/powerpoint/2010/main" val="40738772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6831D649-4EBE-974A-B38C-FF15C423E16A}"/>
              </a:ext>
            </a:extLst>
          </p:cNvPr>
          <p:cNvSpPr>
            <a:spLocks noGrp="1" noChangeArrowheads="1"/>
          </p:cNvSpPr>
          <p:nvPr>
            <p:ph type="title"/>
          </p:nvPr>
        </p:nvSpPr>
        <p:spPr/>
        <p:txBody>
          <a:bodyPr>
            <a:normAutofit/>
          </a:bodyPr>
          <a:lstStyle/>
          <a:p>
            <a:pPr eaLnBrk="1" hangingPunct="1"/>
            <a:r>
              <a:rPr lang="fr-BE" altLang="fr-FR" dirty="0"/>
              <a:t>2. EEG: diagnostic différentiel en psychiatrie</a:t>
            </a:r>
          </a:p>
        </p:txBody>
      </p:sp>
      <p:sp>
        <p:nvSpPr>
          <p:cNvPr id="25603" name="Rectangle 3">
            <a:extLst>
              <a:ext uri="{FF2B5EF4-FFF2-40B4-BE49-F238E27FC236}">
                <a16:creationId xmlns:a16="http://schemas.microsoft.com/office/drawing/2014/main" id="{90A0E630-F997-6448-BB6A-74CC3959DCE7}"/>
              </a:ext>
            </a:extLst>
          </p:cNvPr>
          <p:cNvSpPr>
            <a:spLocks noGrp="1" noChangeArrowheads="1"/>
          </p:cNvSpPr>
          <p:nvPr>
            <p:ph idx="1"/>
          </p:nvPr>
        </p:nvSpPr>
        <p:spPr/>
        <p:txBody>
          <a:bodyPr/>
          <a:lstStyle/>
          <a:p>
            <a:pPr algn="just" eaLnBrk="1" hangingPunct="1"/>
            <a:r>
              <a:rPr lang="fr-BE" altLang="fr-FR" dirty="0"/>
              <a:t>Trouble dissociatif ou psychotique / épilepsie temporale.</a:t>
            </a:r>
          </a:p>
          <a:p>
            <a:pPr algn="just" eaLnBrk="1" hangingPunct="1"/>
            <a:r>
              <a:rPr lang="fr-BE" altLang="fr-FR" dirty="0"/>
              <a:t>Chez le patient âgé: démence / EDM.</a:t>
            </a:r>
          </a:p>
          <a:p>
            <a:pPr algn="just" eaLnBrk="1" hangingPunct="1"/>
            <a:r>
              <a:rPr lang="fr-BE" altLang="fr-FR" dirty="0"/>
              <a:t>Confusion aiguë: intoxication / maladies neurodégénératives, métaboliques et endocriniennes.</a:t>
            </a:r>
          </a:p>
          <a:p>
            <a:pPr algn="just" eaLnBrk="1" hangingPunct="1"/>
            <a:r>
              <a:rPr lang="fr-BE" altLang="fr-FR" dirty="0"/>
              <a:t>État catatonique: schizophrénie / état de mal épileptique. </a:t>
            </a:r>
          </a:p>
          <a:p>
            <a:pPr algn="just" eaLnBrk="1" hangingPunct="1"/>
            <a:r>
              <a:rPr lang="fr-BE" altLang="fr-FR" dirty="0"/>
              <a:t>Dépendance alcoolique: sevrage aigu /encéphalopathie subaiguë, épilepsie.</a:t>
            </a:r>
            <a:endParaRPr lang="el-GR" altLang="fr-FR" dirty="0"/>
          </a:p>
        </p:txBody>
      </p:sp>
    </p:spTree>
    <p:extLst>
      <p:ext uri="{BB962C8B-B14F-4D97-AF65-F5344CB8AC3E}">
        <p14:creationId xmlns:p14="http://schemas.microsoft.com/office/powerpoint/2010/main" val="1863836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2. EEG: diagnostic différentiel en psychiatrie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1403" y="1657351"/>
            <a:ext cx="7626017" cy="4562378"/>
          </a:xfrm>
        </p:spPr>
      </p:pic>
      <p:sp>
        <p:nvSpPr>
          <p:cNvPr id="5" name="TextBox 4"/>
          <p:cNvSpPr txBox="1"/>
          <p:nvPr/>
        </p:nvSpPr>
        <p:spPr>
          <a:xfrm>
            <a:off x="5576907" y="6219729"/>
            <a:ext cx="1440138" cy="400110"/>
          </a:xfrm>
          <a:prstGeom prst="rect">
            <a:avLst/>
          </a:prstGeom>
          <a:noFill/>
        </p:spPr>
        <p:txBody>
          <a:bodyPr wrap="none" rtlCol="0">
            <a:spAutoFit/>
          </a:bodyPr>
          <a:lstStyle/>
          <a:p>
            <a:r>
              <a:rPr lang="de-BE" sz="2000" b="1" dirty="0"/>
              <a:t>EEG normal</a:t>
            </a:r>
            <a:endParaRPr lang="fr-BE" sz="2000" b="1" dirty="0"/>
          </a:p>
        </p:txBody>
      </p:sp>
    </p:spTree>
    <p:extLst>
      <p:ext uri="{BB962C8B-B14F-4D97-AF65-F5344CB8AC3E}">
        <p14:creationId xmlns:p14="http://schemas.microsoft.com/office/powerpoint/2010/main" val="11332412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AB349EEF-F041-3643-9384-C2A247D7827D}"/>
              </a:ext>
            </a:extLst>
          </p:cNvPr>
          <p:cNvSpPr>
            <a:spLocks noGrp="1" noChangeArrowheads="1"/>
          </p:cNvSpPr>
          <p:nvPr>
            <p:ph type="title"/>
          </p:nvPr>
        </p:nvSpPr>
        <p:spPr/>
        <p:txBody>
          <a:bodyPr/>
          <a:lstStyle/>
          <a:p>
            <a:pPr eaLnBrk="1" hangingPunct="1"/>
            <a:r>
              <a:rPr lang="fr-BE" altLang="fr-FR" dirty="0"/>
              <a:t>2. EEG et traitement psychotrope</a:t>
            </a:r>
          </a:p>
        </p:txBody>
      </p:sp>
      <p:sp>
        <p:nvSpPr>
          <p:cNvPr id="26627" name="Rectangle 3">
            <a:extLst>
              <a:ext uri="{FF2B5EF4-FFF2-40B4-BE49-F238E27FC236}">
                <a16:creationId xmlns:a16="http://schemas.microsoft.com/office/drawing/2014/main" id="{FE7986A1-AC39-8446-80A1-F16AEDFE405D}"/>
              </a:ext>
            </a:extLst>
          </p:cNvPr>
          <p:cNvSpPr>
            <a:spLocks noGrp="1" noChangeArrowheads="1"/>
          </p:cNvSpPr>
          <p:nvPr>
            <p:ph idx="1"/>
          </p:nvPr>
        </p:nvSpPr>
        <p:spPr>
          <a:xfrm>
            <a:off x="1141412" y="2097088"/>
            <a:ext cx="9905999" cy="3541714"/>
          </a:xfrm>
        </p:spPr>
        <p:txBody>
          <a:bodyPr>
            <a:normAutofit/>
          </a:bodyPr>
          <a:lstStyle/>
          <a:p>
            <a:pPr algn="just"/>
            <a:r>
              <a:rPr lang="fr-BE" altLang="fr-FR" dirty="0"/>
              <a:t>Trouble de la personnalité, trouble psychotique présentant des éléments irritatifs dans le tracé peuvent favorablement répondre à un traitement anticonvulsif (acide </a:t>
            </a:r>
            <a:r>
              <a:rPr lang="fr-BE" altLang="fr-FR" dirty="0" err="1"/>
              <a:t>valproïque</a:t>
            </a:r>
            <a:r>
              <a:rPr lang="fr-BE" altLang="fr-FR" dirty="0"/>
              <a:t>, </a:t>
            </a:r>
            <a:r>
              <a:rPr lang="fr-BE" altLang="fr-FR" dirty="0" err="1"/>
              <a:t>carbamazepine</a:t>
            </a:r>
            <a:r>
              <a:rPr lang="fr-BE" altLang="fr-FR" dirty="0"/>
              <a:t>)</a:t>
            </a:r>
          </a:p>
          <a:p>
            <a:pPr algn="just" eaLnBrk="1" hangingPunct="1"/>
            <a:r>
              <a:rPr lang="fr-BE" altLang="fr-FR" dirty="0"/>
              <a:t>TDAH présentant une activité frontale lente (</a:t>
            </a:r>
            <a:r>
              <a:rPr lang="el-GR" altLang="fr-FR" dirty="0"/>
              <a:t>Θ</a:t>
            </a:r>
            <a:r>
              <a:rPr lang="fr-BE" altLang="fr-FR" dirty="0"/>
              <a:t>) peut répondre favorablement à un traitement de </a:t>
            </a:r>
            <a:r>
              <a:rPr lang="fr-BE" altLang="fr-FR" dirty="0" err="1"/>
              <a:t>méthylphénidate</a:t>
            </a:r>
            <a:endParaRPr lang="el-GR" altLang="fr-FR" dirty="0"/>
          </a:p>
        </p:txBody>
      </p:sp>
    </p:spTree>
    <p:extLst>
      <p:ext uri="{BB962C8B-B14F-4D97-AF65-F5344CB8AC3E}">
        <p14:creationId xmlns:p14="http://schemas.microsoft.com/office/powerpoint/2010/main" val="30113874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a:extLst>
              <a:ext uri="{FF2B5EF4-FFF2-40B4-BE49-F238E27FC236}">
                <a16:creationId xmlns:a16="http://schemas.microsoft.com/office/drawing/2014/main" id="{1E1D6A6F-4FEF-194C-97BB-936CFF23B5F4}"/>
              </a:ext>
            </a:extLst>
          </p:cNvPr>
          <p:cNvSpPr>
            <a:spLocks noGrp="1" noChangeArrowheads="1"/>
          </p:cNvSpPr>
          <p:nvPr>
            <p:ph type="title"/>
          </p:nvPr>
        </p:nvSpPr>
        <p:spPr/>
        <p:txBody>
          <a:bodyPr/>
          <a:lstStyle/>
          <a:p>
            <a:pPr eaLnBrk="1" hangingPunct="1"/>
            <a:r>
              <a:rPr lang="fr-BE" altLang="fr-FR" dirty="0"/>
              <a:t>2. EEG et traitement psychotrope</a:t>
            </a:r>
          </a:p>
        </p:txBody>
      </p:sp>
      <p:sp>
        <p:nvSpPr>
          <p:cNvPr id="27651" name="Rectangle 5">
            <a:extLst>
              <a:ext uri="{FF2B5EF4-FFF2-40B4-BE49-F238E27FC236}">
                <a16:creationId xmlns:a16="http://schemas.microsoft.com/office/drawing/2014/main" id="{A1CA2A1D-DF06-FB41-B4B9-E7E006878FC7}"/>
              </a:ext>
            </a:extLst>
          </p:cNvPr>
          <p:cNvSpPr>
            <a:spLocks noGrp="1" noChangeArrowheads="1"/>
          </p:cNvSpPr>
          <p:nvPr>
            <p:ph idx="1"/>
          </p:nvPr>
        </p:nvSpPr>
        <p:spPr>
          <a:xfrm>
            <a:off x="940526" y="2097088"/>
            <a:ext cx="10106885" cy="3988527"/>
          </a:xfrm>
        </p:spPr>
        <p:txBody>
          <a:bodyPr>
            <a:normAutofit/>
          </a:bodyPr>
          <a:lstStyle/>
          <a:p>
            <a:pPr algn="just" eaLnBrk="1" hangingPunct="1"/>
            <a:r>
              <a:rPr lang="fr-BE" altLang="fr-FR" sz="2600" dirty="0"/>
              <a:t>Lithium:</a:t>
            </a:r>
          </a:p>
          <a:p>
            <a:pPr lvl="1" algn="just" eaLnBrk="1" hangingPunct="1"/>
            <a:r>
              <a:rPr lang="fr-BE" altLang="fr-FR" sz="2400" dirty="0"/>
              <a:t>Le taux plasmatique donne une information concernant la concentration extracellulaire du médicament.</a:t>
            </a:r>
          </a:p>
          <a:p>
            <a:pPr lvl="1" algn="just" eaLnBrk="1" hangingPunct="1"/>
            <a:r>
              <a:rPr lang="fr-BE" altLang="fr-FR" sz="2400" dirty="0"/>
              <a:t>L’EEG peut mettre en évidence une souffrance neuronale par un taux de Lithium intracellulaire trop élevé.</a:t>
            </a:r>
          </a:p>
        </p:txBody>
      </p:sp>
    </p:spTree>
    <p:extLst>
      <p:ext uri="{BB962C8B-B14F-4D97-AF65-F5344CB8AC3E}">
        <p14:creationId xmlns:p14="http://schemas.microsoft.com/office/powerpoint/2010/main" val="36919721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103465AB-FF0C-464C-8F27-63BF4104862A}"/>
              </a:ext>
            </a:extLst>
          </p:cNvPr>
          <p:cNvSpPr>
            <a:spLocks noGrp="1"/>
          </p:cNvSpPr>
          <p:nvPr>
            <p:ph type="title"/>
          </p:nvPr>
        </p:nvSpPr>
        <p:spPr/>
        <p:txBody>
          <a:bodyPr/>
          <a:lstStyle/>
          <a:p>
            <a:pPr eaLnBrk="1" hangingPunct="1"/>
            <a:r>
              <a:rPr lang="fr-BE" altLang="de-DE" dirty="0"/>
              <a:t>2. EEG et traitement psychotrope</a:t>
            </a:r>
            <a:endParaRPr lang="de-DE" altLang="fr-FR" dirty="0"/>
          </a:p>
        </p:txBody>
      </p:sp>
      <p:sp>
        <p:nvSpPr>
          <p:cNvPr id="28675" name="Content Placeholder 2">
            <a:extLst>
              <a:ext uri="{FF2B5EF4-FFF2-40B4-BE49-F238E27FC236}">
                <a16:creationId xmlns:a16="http://schemas.microsoft.com/office/drawing/2014/main" id="{44AF75E6-42C1-D544-9B0C-574F699B67AD}"/>
              </a:ext>
            </a:extLst>
          </p:cNvPr>
          <p:cNvSpPr>
            <a:spLocks noGrp="1"/>
          </p:cNvSpPr>
          <p:nvPr>
            <p:ph idx="1"/>
          </p:nvPr>
        </p:nvSpPr>
        <p:spPr>
          <a:xfrm>
            <a:off x="5159375" y="1981201"/>
            <a:ext cx="1657350" cy="1592263"/>
          </a:xfrm>
        </p:spPr>
        <p:txBody>
          <a:bodyPr/>
          <a:lstStyle/>
          <a:p>
            <a:pPr eaLnBrk="1" hangingPunct="1"/>
            <a:endParaRPr lang="de-DE" altLang="fr-FR"/>
          </a:p>
        </p:txBody>
      </p:sp>
      <p:pic>
        <p:nvPicPr>
          <p:cNvPr id="28676" name="Picture 5" descr="Lithium_EEG">
            <a:extLst>
              <a:ext uri="{FF2B5EF4-FFF2-40B4-BE49-F238E27FC236}">
                <a16:creationId xmlns:a16="http://schemas.microsoft.com/office/drawing/2014/main" id="{B18D68A2-92C2-7445-9FD8-D1B9DDF169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059"/>
          <a:stretch/>
        </p:blipFill>
        <p:spPr bwMode="auto">
          <a:xfrm>
            <a:off x="3225800" y="1916113"/>
            <a:ext cx="5729288" cy="3624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956252" y="5875700"/>
            <a:ext cx="6651693" cy="369332"/>
          </a:xfrm>
          <a:prstGeom prst="rect">
            <a:avLst/>
          </a:prstGeom>
          <a:noFill/>
        </p:spPr>
        <p:txBody>
          <a:bodyPr wrap="none" rtlCol="0">
            <a:spAutoFit/>
          </a:bodyPr>
          <a:lstStyle/>
          <a:p>
            <a:r>
              <a:rPr lang="de-BE" b="1" dirty="0"/>
              <a:t>Patient BPD hospitalisé après une intoxication volontaire au Lithium</a:t>
            </a:r>
            <a:endParaRPr lang="fr-BE" b="1" dirty="0"/>
          </a:p>
        </p:txBody>
      </p:sp>
    </p:spTree>
    <p:extLst>
      <p:ext uri="{BB962C8B-B14F-4D97-AF65-F5344CB8AC3E}">
        <p14:creationId xmlns:p14="http://schemas.microsoft.com/office/powerpoint/2010/main" val="29555539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2. EEG et traitement psychotrope</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78579" y="2249488"/>
            <a:ext cx="6031667" cy="3541712"/>
          </a:xfrm>
        </p:spPr>
      </p:pic>
      <p:sp>
        <p:nvSpPr>
          <p:cNvPr id="6" name="TextBox 5"/>
          <p:cNvSpPr txBox="1"/>
          <p:nvPr/>
        </p:nvSpPr>
        <p:spPr>
          <a:xfrm>
            <a:off x="1483550" y="6031175"/>
            <a:ext cx="10250883" cy="369332"/>
          </a:xfrm>
          <a:prstGeom prst="rect">
            <a:avLst/>
          </a:prstGeom>
          <a:noFill/>
        </p:spPr>
        <p:txBody>
          <a:bodyPr wrap="none" rtlCol="0">
            <a:spAutoFit/>
          </a:bodyPr>
          <a:lstStyle/>
          <a:p>
            <a:r>
              <a:rPr lang="de-BE" b="1" dirty="0"/>
              <a:t>Patient de 31ans, trouble bipolaire, presentant un état mal épileptique suite à un abus d’un traitement NL </a:t>
            </a:r>
            <a:endParaRPr lang="fr-BE" b="1" dirty="0"/>
          </a:p>
        </p:txBody>
      </p:sp>
    </p:spTree>
    <p:extLst>
      <p:ext uri="{BB962C8B-B14F-4D97-AF65-F5344CB8AC3E}">
        <p14:creationId xmlns:p14="http://schemas.microsoft.com/office/powerpoint/2010/main" val="1652773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5D1DD760-74C3-FE41-AB98-3F7857EAD93E}"/>
              </a:ext>
            </a:extLst>
          </p:cNvPr>
          <p:cNvSpPr>
            <a:spLocks noGrp="1" noChangeArrowheads="1"/>
          </p:cNvSpPr>
          <p:nvPr>
            <p:ph type="title"/>
          </p:nvPr>
        </p:nvSpPr>
        <p:spPr/>
        <p:txBody>
          <a:bodyPr/>
          <a:lstStyle/>
          <a:p>
            <a:pPr eaLnBrk="1" hangingPunct="1"/>
            <a:r>
              <a:rPr lang="fr-BE" altLang="fr-FR" dirty="0"/>
              <a:t>2. EEG: conclusion</a:t>
            </a:r>
          </a:p>
        </p:txBody>
      </p:sp>
      <p:sp>
        <p:nvSpPr>
          <p:cNvPr id="29699" name="Rectangle 3">
            <a:extLst>
              <a:ext uri="{FF2B5EF4-FFF2-40B4-BE49-F238E27FC236}">
                <a16:creationId xmlns:a16="http://schemas.microsoft.com/office/drawing/2014/main" id="{EDCB6306-B462-8D4D-A36A-ECBA08802AC5}"/>
              </a:ext>
            </a:extLst>
          </p:cNvPr>
          <p:cNvSpPr>
            <a:spLocks noGrp="1" noChangeArrowheads="1"/>
          </p:cNvSpPr>
          <p:nvPr>
            <p:ph idx="1"/>
          </p:nvPr>
        </p:nvSpPr>
        <p:spPr/>
        <p:txBody>
          <a:bodyPr>
            <a:normAutofit fontScale="92500" lnSpcReduction="10000"/>
          </a:bodyPr>
          <a:lstStyle/>
          <a:p>
            <a:pPr algn="just"/>
            <a:r>
              <a:rPr lang="fr-BE" altLang="fr-FR" sz="2800" dirty="0"/>
              <a:t>L'EEG (quantitatif) fournit non seulement une réponse de l'ordre du normal ou du pathologique, mais contribue également à une</a:t>
            </a:r>
            <a:r>
              <a:rPr lang="fr-BE" altLang="fr-FR" sz="2800" u="sng" dirty="0"/>
              <a:t> mise au point diagnostique et thérapeutique optimale.</a:t>
            </a:r>
          </a:p>
          <a:p>
            <a:pPr algn="just" eaLnBrk="1" hangingPunct="1">
              <a:buFont typeface="Wingdings" pitchFamily="2" charset="2"/>
              <a:buNone/>
            </a:pPr>
            <a:endParaRPr lang="fr-BE" altLang="fr-FR" sz="2800" u="sng" dirty="0"/>
          </a:p>
          <a:p>
            <a:pPr algn="just"/>
            <a:r>
              <a:rPr lang="fr-BE" altLang="fr-FR" sz="2800" dirty="0"/>
              <a:t>La </a:t>
            </a:r>
            <a:r>
              <a:rPr lang="fr-BE" altLang="fr-FR" sz="2800" b="1" u="sng" dirty="0"/>
              <a:t>valeur</a:t>
            </a:r>
            <a:r>
              <a:rPr lang="fr-BE" altLang="fr-FR" sz="2800" dirty="0"/>
              <a:t> de sa contribution dépend des informations cliniques (hypothèse diagnostique, traitement, contexte clinique récent) disponible pour celui qui est censé interpréter le tracé.</a:t>
            </a:r>
          </a:p>
        </p:txBody>
      </p:sp>
    </p:spTree>
    <p:extLst>
      <p:ext uri="{BB962C8B-B14F-4D97-AF65-F5344CB8AC3E}">
        <p14:creationId xmlns:p14="http://schemas.microsoft.com/office/powerpoint/2010/main" val="6056007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sz="4000" dirty="0"/>
              <a:t>Plan</a:t>
            </a:r>
            <a:endParaRPr lang="en-US" sz="4000" dirty="0"/>
          </a:p>
        </p:txBody>
      </p:sp>
      <p:sp>
        <p:nvSpPr>
          <p:cNvPr id="3" name="Content Placeholder 2"/>
          <p:cNvSpPr>
            <a:spLocks noGrp="1"/>
          </p:cNvSpPr>
          <p:nvPr>
            <p:ph idx="1"/>
          </p:nvPr>
        </p:nvSpPr>
        <p:spPr/>
        <p:txBody>
          <a:bodyPr>
            <a:normAutofit/>
          </a:bodyPr>
          <a:lstStyle/>
          <a:p>
            <a:pPr marL="0" indent="0">
              <a:buNone/>
            </a:pPr>
            <a:r>
              <a:rPr lang="fr-BE" sz="3600" dirty="0"/>
              <a:t>1.</a:t>
            </a:r>
            <a:r>
              <a:rPr lang="de-BE" sz="3600" dirty="0"/>
              <a:t>	</a:t>
            </a:r>
            <a:r>
              <a:rPr lang="fr-BE" sz="3600" dirty="0"/>
              <a:t>Introduction</a:t>
            </a:r>
          </a:p>
          <a:p>
            <a:pPr marL="0" indent="0">
              <a:buNone/>
            </a:pPr>
            <a:r>
              <a:rPr lang="fr-BE" sz="3600" dirty="0"/>
              <a:t>2. </a:t>
            </a:r>
            <a:r>
              <a:rPr lang="de-BE" sz="3600" dirty="0"/>
              <a:t>	</a:t>
            </a:r>
            <a:r>
              <a:rPr lang="fr-BE" sz="3600" dirty="0"/>
              <a:t>l’EEG</a:t>
            </a:r>
          </a:p>
          <a:p>
            <a:pPr marL="0" indent="0">
              <a:buNone/>
            </a:pPr>
            <a:r>
              <a:rPr lang="fr-BE" sz="3600" dirty="0"/>
              <a:t>3. </a:t>
            </a:r>
            <a:r>
              <a:rPr lang="de-BE" sz="3600" dirty="0"/>
              <a:t>	</a:t>
            </a:r>
            <a:r>
              <a:rPr lang="fr-BE" sz="3600" dirty="0"/>
              <a:t>LES ERP</a:t>
            </a:r>
          </a:p>
          <a:p>
            <a:pPr marL="0" indent="0">
              <a:buNone/>
            </a:pPr>
            <a:r>
              <a:rPr lang="de-BE" sz="3600" dirty="0"/>
              <a:t>4.	</a:t>
            </a:r>
            <a:r>
              <a:rPr lang="fr-BE" sz="3600" dirty="0" err="1"/>
              <a:t>Take</a:t>
            </a:r>
            <a:r>
              <a:rPr lang="fr-BE" sz="3600" dirty="0"/>
              <a:t> home message</a:t>
            </a:r>
          </a:p>
        </p:txBody>
      </p:sp>
    </p:spTree>
    <p:extLst>
      <p:ext uri="{BB962C8B-B14F-4D97-AF65-F5344CB8AC3E}">
        <p14:creationId xmlns:p14="http://schemas.microsoft.com/office/powerpoint/2010/main" val="31001248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3. Les </a:t>
            </a:r>
            <a:r>
              <a:rPr lang="fr-BE" dirty="0" err="1"/>
              <a:t>erp</a:t>
            </a:r>
            <a:r>
              <a:rPr lang="fr-BE" dirty="0"/>
              <a:t>: comment ?</a:t>
            </a:r>
            <a:endParaRPr lang="en-US" dirty="0"/>
          </a:p>
        </p:txBody>
      </p:sp>
      <p:sp>
        <p:nvSpPr>
          <p:cNvPr id="3" name="Content Placeholder 2"/>
          <p:cNvSpPr>
            <a:spLocks noGrp="1"/>
          </p:cNvSpPr>
          <p:nvPr>
            <p:ph idx="1"/>
          </p:nvPr>
        </p:nvSpPr>
        <p:spPr/>
        <p:txBody>
          <a:bodyPr/>
          <a:lstStyle/>
          <a:p>
            <a:pPr algn="just"/>
            <a:r>
              <a:rPr lang="fr-BE" b="1" dirty="0"/>
              <a:t>Les potentiels évoqués </a:t>
            </a:r>
            <a:r>
              <a:rPr lang="fr-BE" dirty="0"/>
              <a:t>sont issus de l’activité EEG par une technique de </a:t>
            </a:r>
            <a:r>
              <a:rPr lang="fr-BE" b="1" dirty="0"/>
              <a:t>moyennage </a:t>
            </a:r>
            <a:r>
              <a:rPr lang="fr-BE" dirty="0"/>
              <a:t>qui consiste à </a:t>
            </a:r>
            <a:r>
              <a:rPr lang="fr-BE" b="1" dirty="0"/>
              <a:t>superposer l’activité EEG observée à un moment précis et associée à un stimulus donné</a:t>
            </a:r>
            <a:r>
              <a:rPr lang="fr-BE" dirty="0"/>
              <a:t>. </a:t>
            </a:r>
          </a:p>
        </p:txBody>
      </p:sp>
      <p:pic>
        <p:nvPicPr>
          <p:cNvPr id="6" name="Picture 5" descr="im8">
            <a:extLst>
              <a:ext uri="{FF2B5EF4-FFF2-40B4-BE49-F238E27FC236}">
                <a16:creationId xmlns:a16="http://schemas.microsoft.com/office/drawing/2014/main" id="{D2D86562-4179-B14E-990B-22FAD8A95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277814" y="3719635"/>
            <a:ext cx="4688480" cy="29259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Image 6" descr="Une image contenant texte&#10;&#10;Description générée automatiquement">
            <a:extLst>
              <a:ext uri="{FF2B5EF4-FFF2-40B4-BE49-F238E27FC236}">
                <a16:creationId xmlns:a16="http://schemas.microsoft.com/office/drawing/2014/main" id="{5D99AA5A-59F8-CD48-8446-41B6A08575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3226" y="3617752"/>
            <a:ext cx="4770810" cy="3128400"/>
          </a:xfrm>
          <a:prstGeom prst="rect">
            <a:avLst/>
          </a:prstGeom>
        </p:spPr>
      </p:pic>
    </p:spTree>
    <p:extLst>
      <p:ext uri="{BB962C8B-B14F-4D97-AF65-F5344CB8AC3E}">
        <p14:creationId xmlns:p14="http://schemas.microsoft.com/office/powerpoint/2010/main" val="399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3. Les ERP: comment ?</a:t>
            </a:r>
            <a:endParaRPr lang="en-US" dirty="0"/>
          </a:p>
        </p:txBody>
      </p:sp>
      <p:sp>
        <p:nvSpPr>
          <p:cNvPr id="3" name="Content Placeholder 2"/>
          <p:cNvSpPr>
            <a:spLocks noGrp="1"/>
          </p:cNvSpPr>
          <p:nvPr>
            <p:ph idx="1"/>
          </p:nvPr>
        </p:nvSpPr>
        <p:spPr/>
        <p:txBody>
          <a:bodyPr/>
          <a:lstStyle/>
          <a:p>
            <a:pPr algn="just"/>
            <a:r>
              <a:rPr lang="fr-BE" dirty="0"/>
              <a:t>Ces potentiels sont définis par leur </a:t>
            </a:r>
            <a:r>
              <a:rPr lang="fr-BE" b="1" dirty="0"/>
              <a:t>latence</a:t>
            </a:r>
            <a:r>
              <a:rPr lang="fr-BE" dirty="0"/>
              <a:t> (temporalité, rapidité du recrutement neuronal), </a:t>
            </a:r>
            <a:r>
              <a:rPr lang="fr-BE" b="1" dirty="0"/>
              <a:t>amplitude</a:t>
            </a:r>
            <a:r>
              <a:rPr lang="fr-BE" dirty="0"/>
              <a:t> (ampleur du recrutement neuronal), leur </a:t>
            </a:r>
            <a:r>
              <a:rPr lang="fr-BE" b="1" dirty="0"/>
              <a:t>polarité</a:t>
            </a:r>
            <a:r>
              <a:rPr lang="fr-BE" dirty="0"/>
              <a:t> (positive ou négative) et leur </a:t>
            </a:r>
            <a:r>
              <a:rPr lang="fr-BE" b="1" dirty="0"/>
              <a:t>localisation</a:t>
            </a:r>
            <a:r>
              <a:rPr lang="fr-BE" dirty="0"/>
              <a:t> sur le scalp (topographie). </a:t>
            </a:r>
          </a:p>
          <a:p>
            <a:endParaRPr lang="en-US" dirty="0"/>
          </a:p>
          <a:p>
            <a:endParaRPr lang="en-US" dirty="0"/>
          </a:p>
        </p:txBody>
      </p:sp>
      <p:pic>
        <p:nvPicPr>
          <p:cNvPr id="5" name="Picture 6" descr="fi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538410" y="4020344"/>
            <a:ext cx="3822091" cy="21443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p:cNvPicPr>
            <a:picLocks noChangeAspect="1"/>
          </p:cNvPicPr>
          <p:nvPr/>
        </p:nvPicPr>
        <p:blipFill>
          <a:blip r:embed="rId3"/>
          <a:stretch>
            <a:fillRect/>
          </a:stretch>
        </p:blipFill>
        <p:spPr>
          <a:xfrm>
            <a:off x="2394066" y="3772132"/>
            <a:ext cx="2749968" cy="2484003"/>
          </a:xfrm>
          <a:prstGeom prst="rect">
            <a:avLst/>
          </a:prstGeom>
        </p:spPr>
      </p:pic>
    </p:spTree>
    <p:extLst>
      <p:ext uri="{BB962C8B-B14F-4D97-AF65-F5344CB8AC3E}">
        <p14:creationId xmlns:p14="http://schemas.microsoft.com/office/powerpoint/2010/main" val="29060318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3. Les </a:t>
            </a:r>
            <a:r>
              <a:rPr lang="fr-BE" dirty="0" err="1"/>
              <a:t>erp</a:t>
            </a:r>
            <a:r>
              <a:rPr lang="fr-BE" dirty="0"/>
              <a:t>: la batterie de potentiel évoqués du Laboratoire EEG du chu </a:t>
            </a:r>
            <a:r>
              <a:rPr lang="fr-BE" dirty="0" err="1"/>
              <a:t>Brugmann</a:t>
            </a:r>
            <a:endParaRPr lang="en-US" dirty="0"/>
          </a:p>
        </p:txBody>
      </p:sp>
      <p:sp>
        <p:nvSpPr>
          <p:cNvPr id="3" name="Content Placeholder 2"/>
          <p:cNvSpPr>
            <a:spLocks noGrp="1"/>
          </p:cNvSpPr>
          <p:nvPr>
            <p:ph idx="1"/>
          </p:nvPr>
        </p:nvSpPr>
        <p:spPr>
          <a:xfrm>
            <a:off x="1141413" y="1858788"/>
            <a:ext cx="9781511" cy="4774768"/>
          </a:xfrm>
        </p:spPr>
        <p:txBody>
          <a:bodyPr>
            <a:normAutofit/>
          </a:bodyPr>
          <a:lstStyle/>
          <a:p>
            <a:pPr algn="just"/>
            <a:r>
              <a:rPr lang="fr-BE" dirty="0"/>
              <a:t>Batterie de potentiels évoqués élaborée avec le Prof. Campanella et les collaborateurs de la firme ANT Neuro (Berlin). </a:t>
            </a:r>
          </a:p>
          <a:p>
            <a:pPr algn="just"/>
            <a:r>
              <a:rPr lang="fr-BE" dirty="0"/>
              <a:t>Faible valeur de l’analyse basée sur une seule composante: </a:t>
            </a:r>
            <a:r>
              <a:rPr lang="fr-BE" b="1" dirty="0"/>
              <a:t>manque de spécificité </a:t>
            </a:r>
            <a:r>
              <a:rPr lang="fr-BE" dirty="0"/>
              <a:t>(ex: une composante P300 altérée peut être observée dans la dépression, la bipolarité, la schizophrénie, l’alcoolisme…).</a:t>
            </a:r>
          </a:p>
          <a:p>
            <a:pPr marL="0" indent="0">
              <a:buNone/>
            </a:pPr>
            <a:endParaRPr lang="fr-BE" dirty="0"/>
          </a:p>
          <a:p>
            <a:pPr marL="0" indent="0">
              <a:buNone/>
            </a:pPr>
            <a:endParaRPr lang="fr-BE" dirty="0"/>
          </a:p>
          <a:p>
            <a:pPr marL="0" indent="0">
              <a:buNone/>
            </a:pPr>
            <a:r>
              <a:rPr lang="fr-BE" dirty="0"/>
              <a:t/>
            </a:r>
            <a:br>
              <a:rPr lang="fr-BE" dirty="0"/>
            </a:br>
            <a:endParaRPr lang="en-US" b="1" dirty="0"/>
          </a:p>
        </p:txBody>
      </p:sp>
      <p:pic>
        <p:nvPicPr>
          <p:cNvPr id="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489793" y="4340168"/>
            <a:ext cx="8684416" cy="18993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380157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F41525-500F-284B-A1DC-AD71D460D0EA}"/>
              </a:ext>
            </a:extLst>
          </p:cNvPr>
          <p:cNvSpPr>
            <a:spLocks noGrp="1"/>
          </p:cNvSpPr>
          <p:nvPr>
            <p:ph type="title"/>
          </p:nvPr>
        </p:nvSpPr>
        <p:spPr/>
        <p:txBody>
          <a:bodyPr/>
          <a:lstStyle/>
          <a:p>
            <a:r>
              <a:rPr lang="fr-BE" dirty="0"/>
              <a:t>3. Les </a:t>
            </a:r>
            <a:r>
              <a:rPr lang="fr-BE" dirty="0" err="1"/>
              <a:t>erp</a:t>
            </a:r>
            <a:r>
              <a:rPr lang="fr-BE" dirty="0"/>
              <a:t>: la batterie de potentiel évoqués du Laboratoire EEG du chu </a:t>
            </a:r>
            <a:r>
              <a:rPr lang="fr-BE" dirty="0" err="1"/>
              <a:t>Brugmann</a:t>
            </a:r>
            <a:endParaRPr lang="fr-FR" dirty="0"/>
          </a:p>
        </p:txBody>
      </p:sp>
      <p:sp>
        <p:nvSpPr>
          <p:cNvPr id="3" name="Espace réservé du contenu 2">
            <a:extLst>
              <a:ext uri="{FF2B5EF4-FFF2-40B4-BE49-F238E27FC236}">
                <a16:creationId xmlns:a16="http://schemas.microsoft.com/office/drawing/2014/main" id="{F127463A-D320-8F47-8DCD-C0F7E491DCAD}"/>
              </a:ext>
            </a:extLst>
          </p:cNvPr>
          <p:cNvSpPr>
            <a:spLocks noGrp="1"/>
          </p:cNvSpPr>
          <p:nvPr>
            <p:ph idx="1"/>
          </p:nvPr>
        </p:nvSpPr>
        <p:spPr/>
        <p:txBody>
          <a:bodyPr/>
          <a:lstStyle/>
          <a:p>
            <a:pPr algn="just"/>
            <a:r>
              <a:rPr lang="fr-BE" b="1" dirty="0"/>
              <a:t>Intérêt d’une approche basée sur l’analyse de plusieurs potentiels évoqués pertinents cliniquement et analysés en même temps chez un même individu.</a:t>
            </a:r>
          </a:p>
          <a:p>
            <a:pPr marL="0" indent="0" algn="just">
              <a:buNone/>
            </a:pPr>
            <a:endParaRPr lang="fr-BE" b="1" dirty="0"/>
          </a:p>
          <a:p>
            <a:pPr algn="just"/>
            <a:r>
              <a:rPr lang="fr-BE" b="1" dirty="0"/>
              <a:t>Intérêt d’une analyse qui englobe aussi bien le niveau </a:t>
            </a:r>
            <a:r>
              <a:rPr lang="fr-BE" b="1" dirty="0" err="1"/>
              <a:t>électrophysiologique</a:t>
            </a:r>
            <a:r>
              <a:rPr lang="fr-BE" b="1" dirty="0"/>
              <a:t> (ERP/ en amont) que comportemental (performances aux tâches cognitives/ le résultat).</a:t>
            </a:r>
          </a:p>
          <a:p>
            <a:endParaRPr lang="fr-FR" dirty="0"/>
          </a:p>
        </p:txBody>
      </p:sp>
    </p:spTree>
    <p:extLst>
      <p:ext uri="{BB962C8B-B14F-4D97-AF65-F5344CB8AC3E}">
        <p14:creationId xmlns:p14="http://schemas.microsoft.com/office/powerpoint/2010/main" val="11040080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361" y="362072"/>
            <a:ext cx="9905998" cy="1478570"/>
          </a:xfrm>
        </p:spPr>
        <p:txBody>
          <a:bodyPr/>
          <a:lstStyle/>
          <a:p>
            <a:r>
              <a:rPr lang="fr-BE" dirty="0"/>
              <a:t>3. LES </a:t>
            </a:r>
            <a:r>
              <a:rPr lang="fr-BE" dirty="0" err="1"/>
              <a:t>erp</a:t>
            </a:r>
            <a:r>
              <a:rPr lang="fr-BE" dirty="0"/>
              <a:t>: la batterie de potentiel évoqués du Laboratoire EEG du chu </a:t>
            </a:r>
            <a:r>
              <a:rPr lang="fr-BE" dirty="0" err="1"/>
              <a:t>Brugmann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61999786"/>
              </p:ext>
            </p:extLst>
          </p:nvPr>
        </p:nvGraphicFramePr>
        <p:xfrm>
          <a:off x="468018" y="1840642"/>
          <a:ext cx="11361107" cy="4537395"/>
        </p:xfrm>
        <a:graphic>
          <a:graphicData uri="http://schemas.openxmlformats.org/drawingml/2006/table">
            <a:tbl>
              <a:tblPr firstRow="1" bandRow="1">
                <a:tableStyleId>{2D5ABB26-0587-4C30-8999-92F81FD0307C}</a:tableStyleId>
              </a:tblPr>
              <a:tblGrid>
                <a:gridCol w="2799598">
                  <a:extLst>
                    <a:ext uri="{9D8B030D-6E8A-4147-A177-3AD203B41FA5}">
                      <a16:colId xmlns:a16="http://schemas.microsoft.com/office/drawing/2014/main" val="3481407991"/>
                    </a:ext>
                  </a:extLst>
                </a:gridCol>
                <a:gridCol w="2005664">
                  <a:extLst>
                    <a:ext uri="{9D8B030D-6E8A-4147-A177-3AD203B41FA5}">
                      <a16:colId xmlns:a16="http://schemas.microsoft.com/office/drawing/2014/main" val="2547215259"/>
                    </a:ext>
                  </a:extLst>
                </a:gridCol>
                <a:gridCol w="6555845">
                  <a:extLst>
                    <a:ext uri="{9D8B030D-6E8A-4147-A177-3AD203B41FA5}">
                      <a16:colId xmlns:a16="http://schemas.microsoft.com/office/drawing/2014/main" val="2978019949"/>
                    </a:ext>
                  </a:extLst>
                </a:gridCol>
              </a:tblGrid>
              <a:tr h="391958">
                <a:tc>
                  <a:txBody>
                    <a:bodyPr/>
                    <a:lstStyle/>
                    <a:p>
                      <a:pPr algn="ctr"/>
                      <a:r>
                        <a:rPr lang="fr-BE" dirty="0"/>
                        <a:t>Tâche</a:t>
                      </a:r>
                      <a:endParaRPr lang="en-US" dirty="0"/>
                    </a:p>
                  </a:txBody>
                  <a:tcPr/>
                </a:tc>
                <a:tc>
                  <a:txBody>
                    <a:bodyPr/>
                    <a:lstStyle/>
                    <a:p>
                      <a:pPr algn="ctr"/>
                      <a:r>
                        <a:rPr lang="fr-BE" dirty="0"/>
                        <a:t>Potentiel évoqué</a:t>
                      </a:r>
                      <a:r>
                        <a:rPr lang="fr-BE" baseline="0" dirty="0"/>
                        <a:t> d’intérêt</a:t>
                      </a:r>
                      <a:endParaRPr lang="en-US" dirty="0"/>
                    </a:p>
                  </a:txBody>
                  <a:tcPr/>
                </a:tc>
                <a:tc>
                  <a:txBody>
                    <a:bodyPr/>
                    <a:lstStyle/>
                    <a:p>
                      <a:pPr algn="ctr"/>
                      <a:r>
                        <a:rPr lang="fr-BE" dirty="0"/>
                        <a:t>Interprétation</a:t>
                      </a:r>
                      <a:r>
                        <a:rPr lang="fr-BE" baseline="0" dirty="0"/>
                        <a:t> cognitive/ perceptive</a:t>
                      </a:r>
                      <a:endParaRPr lang="en-US" dirty="0"/>
                    </a:p>
                  </a:txBody>
                  <a:tcPr/>
                </a:tc>
                <a:extLst>
                  <a:ext uri="{0D108BD9-81ED-4DB2-BD59-A6C34878D82A}">
                    <a16:rowId xmlns:a16="http://schemas.microsoft.com/office/drawing/2014/main" val="3801463512"/>
                  </a:ext>
                </a:extLst>
              </a:tr>
              <a:tr h="740393">
                <a:tc rowSpan="2">
                  <a:txBody>
                    <a:bodyPr/>
                    <a:lstStyle/>
                    <a:p>
                      <a:pPr algn="ctr"/>
                      <a:r>
                        <a:rPr lang="fr-BE" dirty="0"/>
                        <a:t>Oddball</a:t>
                      </a:r>
                      <a:r>
                        <a:rPr lang="fr-BE" baseline="0" dirty="0"/>
                        <a:t> bimodale à 3 stimuli</a:t>
                      </a:r>
                      <a:endParaRPr lang="en-US" dirty="0"/>
                    </a:p>
                  </a:txBody>
                  <a:tcPr/>
                </a:tc>
                <a:tc>
                  <a:txBody>
                    <a:bodyPr/>
                    <a:lstStyle/>
                    <a:p>
                      <a:pPr algn="ctr"/>
                      <a:r>
                        <a:rPr lang="fr-BE" b="0" dirty="0"/>
                        <a:t>P3a</a:t>
                      </a:r>
                      <a:endParaRPr lang="en-US" b="0" dirty="0"/>
                    </a:p>
                  </a:txBody>
                  <a:tcPr/>
                </a:tc>
                <a:tc>
                  <a:txBody>
                    <a:bodyPr/>
                    <a:lstStyle/>
                    <a:p>
                      <a:pPr algn="ctr"/>
                      <a:r>
                        <a:rPr lang="fr-BE" dirty="0"/>
                        <a:t>Effet de nouveauté/ processus</a:t>
                      </a:r>
                      <a:r>
                        <a:rPr lang="fr-BE" baseline="0" dirty="0"/>
                        <a:t> d’orientation attentionnelle active (ex: </a:t>
                      </a:r>
                      <a:r>
                        <a:rPr lang="fr-BE" baseline="0" dirty="0" err="1"/>
                        <a:t>Polich</a:t>
                      </a:r>
                      <a:r>
                        <a:rPr lang="fr-BE" baseline="0" dirty="0"/>
                        <a:t> &amp; </a:t>
                      </a:r>
                      <a:r>
                        <a:rPr lang="fr-BE" baseline="0" dirty="0" err="1"/>
                        <a:t>Criado</a:t>
                      </a:r>
                      <a:r>
                        <a:rPr lang="fr-BE" baseline="0" dirty="0"/>
                        <a:t>, 2006)</a:t>
                      </a:r>
                      <a:endParaRPr lang="en-US" dirty="0"/>
                    </a:p>
                  </a:txBody>
                  <a:tcPr/>
                </a:tc>
                <a:extLst>
                  <a:ext uri="{0D108BD9-81ED-4DB2-BD59-A6C34878D82A}">
                    <a16:rowId xmlns:a16="http://schemas.microsoft.com/office/drawing/2014/main" val="2697362672"/>
                  </a:ext>
                </a:extLst>
              </a:tr>
              <a:tr h="689956">
                <a:tc vMerge="1">
                  <a:txBody>
                    <a:bodyPr/>
                    <a:lstStyle/>
                    <a:p>
                      <a:endParaRPr lang="en-US" dirty="0"/>
                    </a:p>
                  </a:txBody>
                  <a:tcPr/>
                </a:tc>
                <a:tc>
                  <a:txBody>
                    <a:bodyPr/>
                    <a:lstStyle/>
                    <a:p>
                      <a:pPr algn="ctr"/>
                      <a:r>
                        <a:rPr lang="fr-BE" b="0" dirty="0"/>
                        <a:t>P3b</a:t>
                      </a:r>
                      <a:endParaRPr lang="en-US"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dirty="0"/>
                        <a:t>Mise</a:t>
                      </a:r>
                      <a:r>
                        <a:rPr lang="fr-BE" baseline="0" dirty="0"/>
                        <a:t> à jour/ prise de décision (ex: </a:t>
                      </a:r>
                      <a:r>
                        <a:rPr lang="fr-BE" baseline="0" dirty="0" err="1"/>
                        <a:t>Polich</a:t>
                      </a:r>
                      <a:r>
                        <a:rPr lang="fr-BE" baseline="0" dirty="0"/>
                        <a:t> &amp; </a:t>
                      </a:r>
                      <a:r>
                        <a:rPr lang="fr-BE" baseline="0" dirty="0" err="1"/>
                        <a:t>Criado</a:t>
                      </a:r>
                      <a:r>
                        <a:rPr lang="fr-BE" baseline="0" dirty="0"/>
                        <a:t>, 2006)</a:t>
                      </a:r>
                      <a:endParaRPr lang="en-US" dirty="0"/>
                    </a:p>
                  </a:txBody>
                  <a:tcPr/>
                </a:tc>
                <a:extLst>
                  <a:ext uri="{0D108BD9-81ED-4DB2-BD59-A6C34878D82A}">
                    <a16:rowId xmlns:a16="http://schemas.microsoft.com/office/drawing/2014/main" val="4099860389"/>
                  </a:ext>
                </a:extLst>
              </a:tr>
              <a:tr h="676530">
                <a:tc rowSpan="2">
                  <a:txBody>
                    <a:bodyPr/>
                    <a:lstStyle/>
                    <a:p>
                      <a:pPr algn="ctr"/>
                      <a:r>
                        <a:rPr lang="fr-BE" dirty="0"/>
                        <a:t>Go/no-go</a:t>
                      </a:r>
                      <a:endParaRPr lang="en-US" dirty="0"/>
                    </a:p>
                  </a:txBody>
                  <a:tcPr/>
                </a:tc>
                <a:tc>
                  <a:txBody>
                    <a:bodyPr/>
                    <a:lstStyle/>
                    <a:p>
                      <a:pPr algn="ctr"/>
                      <a:r>
                        <a:rPr lang="fr-BE" b="0" dirty="0"/>
                        <a:t>NogoN2/ N2d</a:t>
                      </a:r>
                      <a:endParaRPr lang="en-US" b="0" dirty="0"/>
                    </a:p>
                  </a:txBody>
                  <a:tcPr/>
                </a:tc>
                <a:tc>
                  <a:txBody>
                    <a:bodyPr/>
                    <a:lstStyle/>
                    <a:p>
                      <a:pPr algn="ctr"/>
                      <a:r>
                        <a:rPr lang="fr-BE" dirty="0"/>
                        <a:t>Inhibition cognitive/</a:t>
                      </a:r>
                      <a:r>
                        <a:rPr lang="fr-BE" baseline="0" dirty="0"/>
                        <a:t> </a:t>
                      </a:r>
                      <a:r>
                        <a:rPr lang="fr-BE" dirty="0" err="1"/>
                        <a:t>conflict</a:t>
                      </a:r>
                      <a:r>
                        <a:rPr lang="fr-BE" baseline="0" dirty="0"/>
                        <a:t> monitoring (ex: Smith et al., 2008)</a:t>
                      </a:r>
                      <a:endParaRPr lang="en-US" dirty="0"/>
                    </a:p>
                  </a:txBody>
                  <a:tcPr/>
                </a:tc>
                <a:extLst>
                  <a:ext uri="{0D108BD9-81ED-4DB2-BD59-A6C34878D82A}">
                    <a16:rowId xmlns:a16="http://schemas.microsoft.com/office/drawing/2014/main" val="3191547888"/>
                  </a:ext>
                </a:extLst>
              </a:tr>
              <a:tr h="437376">
                <a:tc vMerge="1">
                  <a:txBody>
                    <a:bodyPr/>
                    <a:lstStyle/>
                    <a:p>
                      <a:endParaRPr lang="en-US" dirty="0"/>
                    </a:p>
                  </a:txBody>
                  <a:tcPr/>
                </a:tc>
                <a:tc>
                  <a:txBody>
                    <a:bodyPr/>
                    <a:lstStyle/>
                    <a:p>
                      <a:pPr algn="ctr"/>
                      <a:r>
                        <a:rPr lang="fr-BE" b="0" dirty="0"/>
                        <a:t>NogoP3/ P3d</a:t>
                      </a:r>
                      <a:endParaRPr lang="en-US"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dirty="0"/>
                        <a:t>Inhibition motrice </a:t>
                      </a:r>
                      <a:r>
                        <a:rPr lang="fr-BE" baseline="0" dirty="0"/>
                        <a:t>(ex: Smith et al., 2008)</a:t>
                      </a:r>
                      <a:endParaRPr lang="en-US" dirty="0"/>
                    </a:p>
                  </a:txBody>
                  <a:tcPr/>
                </a:tc>
                <a:extLst>
                  <a:ext uri="{0D108BD9-81ED-4DB2-BD59-A6C34878D82A}">
                    <a16:rowId xmlns:a16="http://schemas.microsoft.com/office/drawing/2014/main" val="3045180745"/>
                  </a:ext>
                </a:extLst>
              </a:tr>
              <a:tr h="676530">
                <a:tc>
                  <a:txBody>
                    <a:bodyPr/>
                    <a:lstStyle/>
                    <a:p>
                      <a:pPr algn="ctr"/>
                      <a:r>
                        <a:rPr lang="fr-BE" dirty="0"/>
                        <a:t>Oddball auditive inattentive</a:t>
                      </a:r>
                      <a:endParaRPr lang="en-US" dirty="0"/>
                    </a:p>
                  </a:txBody>
                  <a:tcPr/>
                </a:tc>
                <a:tc>
                  <a:txBody>
                    <a:bodyPr/>
                    <a:lstStyle/>
                    <a:p>
                      <a:pPr algn="ctr"/>
                      <a:r>
                        <a:rPr lang="fr-BE" b="0" dirty="0"/>
                        <a:t>MMN</a:t>
                      </a:r>
                      <a:endParaRPr lang="en-US" b="0" dirty="0"/>
                    </a:p>
                  </a:txBody>
                  <a:tcPr/>
                </a:tc>
                <a:tc>
                  <a:txBody>
                    <a:bodyPr/>
                    <a:lstStyle/>
                    <a:p>
                      <a:pPr algn="ctr"/>
                      <a:r>
                        <a:rPr lang="fr-BE" dirty="0"/>
                        <a:t>Détection</a:t>
                      </a:r>
                      <a:r>
                        <a:rPr lang="fr-BE" baseline="0" dirty="0"/>
                        <a:t> automatique (« pré-attentionnelle ») de la déviance auditive (ex: </a:t>
                      </a:r>
                      <a:r>
                        <a:rPr lang="fr-BE" baseline="0" dirty="0" err="1"/>
                        <a:t>Näätänen</a:t>
                      </a:r>
                      <a:r>
                        <a:rPr lang="fr-BE" baseline="0" dirty="0"/>
                        <a:t> &amp; </a:t>
                      </a:r>
                      <a:r>
                        <a:rPr lang="fr-BE" baseline="0" dirty="0" err="1"/>
                        <a:t>Kreegipuu</a:t>
                      </a:r>
                      <a:r>
                        <a:rPr lang="fr-BE" baseline="0" dirty="0"/>
                        <a:t>, 2012)</a:t>
                      </a:r>
                      <a:endParaRPr lang="en-US" dirty="0"/>
                    </a:p>
                  </a:txBody>
                  <a:tcPr/>
                </a:tc>
                <a:extLst>
                  <a:ext uri="{0D108BD9-81ED-4DB2-BD59-A6C34878D82A}">
                    <a16:rowId xmlns:a16="http://schemas.microsoft.com/office/drawing/2014/main" val="4238162363"/>
                  </a:ext>
                </a:extLst>
              </a:tr>
              <a:tr h="676530">
                <a:tc>
                  <a:txBody>
                    <a:bodyPr/>
                    <a:lstStyle/>
                    <a:p>
                      <a:pPr algn="ctr"/>
                      <a:r>
                        <a:rPr lang="fr-BE" dirty="0"/>
                        <a:t>Paradigme de </a:t>
                      </a:r>
                      <a:r>
                        <a:rPr lang="fr-BE" dirty="0" err="1"/>
                        <a:t>Freedman</a:t>
                      </a:r>
                      <a:endParaRPr lang="en-US" dirty="0"/>
                    </a:p>
                  </a:txBody>
                  <a:tcPr/>
                </a:tc>
                <a:tc>
                  <a:txBody>
                    <a:bodyPr/>
                    <a:lstStyle/>
                    <a:p>
                      <a:pPr algn="ctr"/>
                      <a:r>
                        <a:rPr lang="fr-BE" b="0" dirty="0"/>
                        <a:t>P50 (processu</a:t>
                      </a:r>
                      <a:r>
                        <a:rPr lang="fr-BE" b="0" baseline="0" dirty="0"/>
                        <a:t>s de filtrage sensoriel)</a:t>
                      </a:r>
                      <a:endParaRPr lang="en-US" b="0" dirty="0"/>
                    </a:p>
                  </a:txBody>
                  <a:tcPr/>
                </a:tc>
                <a:tc>
                  <a:txBody>
                    <a:bodyPr/>
                    <a:lstStyle/>
                    <a:p>
                      <a:pPr algn="ctr"/>
                      <a:r>
                        <a:rPr lang="fr-BE" dirty="0"/>
                        <a:t>Filtrage</a:t>
                      </a:r>
                      <a:r>
                        <a:rPr lang="fr-BE" baseline="0" dirty="0"/>
                        <a:t> (inhibition) sensoriel d’une information auditive peu pertinente (répétée) dans l’environnement (Pratt, 2012)</a:t>
                      </a:r>
                      <a:endParaRPr lang="en-US" dirty="0"/>
                    </a:p>
                  </a:txBody>
                  <a:tcPr/>
                </a:tc>
                <a:extLst>
                  <a:ext uri="{0D108BD9-81ED-4DB2-BD59-A6C34878D82A}">
                    <a16:rowId xmlns:a16="http://schemas.microsoft.com/office/drawing/2014/main" val="1096972671"/>
                  </a:ext>
                </a:extLst>
              </a:tr>
            </a:tbl>
          </a:graphicData>
        </a:graphic>
      </p:graphicFrame>
    </p:spTree>
    <p:extLst>
      <p:ext uri="{BB962C8B-B14F-4D97-AF65-F5344CB8AC3E}">
        <p14:creationId xmlns:p14="http://schemas.microsoft.com/office/powerpoint/2010/main" val="40220160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3. Les </a:t>
            </a:r>
            <a:r>
              <a:rPr lang="fr-BE" dirty="0" err="1"/>
              <a:t>erp</a:t>
            </a:r>
            <a:r>
              <a:rPr lang="fr-BE" dirty="0"/>
              <a:t>: la batterie de potentiel évoqués du Laboratoire EEG du chu </a:t>
            </a:r>
            <a:r>
              <a:rPr lang="fr-BE" dirty="0" err="1"/>
              <a:t>Brugmann</a:t>
            </a:r>
            <a:endParaRPr lang="en-US" dirty="0"/>
          </a:p>
        </p:txBody>
      </p:sp>
      <p:sp>
        <p:nvSpPr>
          <p:cNvPr id="3" name="Content Placeholder 2"/>
          <p:cNvSpPr>
            <a:spLocks noGrp="1"/>
          </p:cNvSpPr>
          <p:nvPr>
            <p:ph idx="1"/>
          </p:nvPr>
        </p:nvSpPr>
        <p:spPr>
          <a:xfrm>
            <a:off x="1141412" y="1925955"/>
            <a:ext cx="9905999" cy="3779521"/>
          </a:xfrm>
        </p:spPr>
        <p:txBody>
          <a:bodyPr/>
          <a:lstStyle/>
          <a:p>
            <a:r>
              <a:rPr lang="fr-BE" b="1" dirty="0"/>
              <a:t>Tâche cognitives:</a:t>
            </a:r>
          </a:p>
          <a:p>
            <a:pPr marL="0" indent="0">
              <a:buNone/>
            </a:pPr>
            <a:r>
              <a:rPr lang="fr-BE" dirty="0"/>
              <a:t>Tâche oddball					Tâche go/no-go</a:t>
            </a:r>
          </a:p>
          <a:p>
            <a:pPr marL="0" indent="0">
              <a:buNone/>
            </a:pPr>
            <a:endParaRPr lang="en-US" dirty="0"/>
          </a:p>
        </p:txBody>
      </p:sp>
      <p:pic>
        <p:nvPicPr>
          <p:cNvPr id="6" name="Image 5">
            <a:extLst>
              <a:ext uri="{FF2B5EF4-FFF2-40B4-BE49-F238E27FC236}">
                <a16:creationId xmlns:a16="http://schemas.microsoft.com/office/drawing/2014/main" id="{966695D1-C38D-9242-B76B-C17ECBC54F69}"/>
              </a:ext>
            </a:extLst>
          </p:cNvPr>
          <p:cNvPicPr>
            <a:picLocks noChangeAspect="1"/>
          </p:cNvPicPr>
          <p:nvPr/>
        </p:nvPicPr>
        <p:blipFill>
          <a:blip r:embed="rId2"/>
          <a:stretch>
            <a:fillRect/>
          </a:stretch>
        </p:blipFill>
        <p:spPr>
          <a:xfrm>
            <a:off x="1005901" y="2979134"/>
            <a:ext cx="5262120" cy="3779521"/>
          </a:xfrm>
          <a:prstGeom prst="rect">
            <a:avLst/>
          </a:prstGeom>
        </p:spPr>
      </p:pic>
      <p:pic>
        <p:nvPicPr>
          <p:cNvPr id="7" name="Image 6">
            <a:extLst>
              <a:ext uri="{FF2B5EF4-FFF2-40B4-BE49-F238E27FC236}">
                <a16:creationId xmlns:a16="http://schemas.microsoft.com/office/drawing/2014/main" id="{B77B9BF9-F3AC-A44E-8C17-C11DA1DD6196}"/>
              </a:ext>
            </a:extLst>
          </p:cNvPr>
          <p:cNvPicPr>
            <a:picLocks noChangeAspect="1"/>
          </p:cNvPicPr>
          <p:nvPr/>
        </p:nvPicPr>
        <p:blipFill>
          <a:blip r:embed="rId3"/>
          <a:stretch>
            <a:fillRect/>
          </a:stretch>
        </p:blipFill>
        <p:spPr>
          <a:xfrm>
            <a:off x="6268022" y="2979134"/>
            <a:ext cx="5100968" cy="3779521"/>
          </a:xfrm>
          <a:prstGeom prst="rect">
            <a:avLst/>
          </a:prstGeom>
        </p:spPr>
      </p:pic>
    </p:spTree>
    <p:extLst>
      <p:ext uri="{BB962C8B-B14F-4D97-AF65-F5344CB8AC3E}">
        <p14:creationId xmlns:p14="http://schemas.microsoft.com/office/powerpoint/2010/main" val="28698062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C11A65-0E61-4B4B-B82A-46A14EFD8A98}"/>
              </a:ext>
            </a:extLst>
          </p:cNvPr>
          <p:cNvSpPr>
            <a:spLocks noGrp="1"/>
          </p:cNvSpPr>
          <p:nvPr>
            <p:ph type="title"/>
          </p:nvPr>
        </p:nvSpPr>
        <p:spPr/>
        <p:txBody>
          <a:bodyPr/>
          <a:lstStyle/>
          <a:p>
            <a:r>
              <a:rPr lang="fr-BE" dirty="0"/>
              <a:t>3. Les </a:t>
            </a:r>
            <a:r>
              <a:rPr lang="fr-BE" dirty="0" err="1"/>
              <a:t>erp</a:t>
            </a:r>
            <a:r>
              <a:rPr lang="fr-BE" dirty="0"/>
              <a:t>: la batterie de potentiel évoqués du Laboratoire EEG du chu </a:t>
            </a:r>
            <a:r>
              <a:rPr lang="fr-BE" dirty="0" err="1"/>
              <a:t>Brugmann</a:t>
            </a:r>
            <a:endParaRPr lang="fr-FR" dirty="0"/>
          </a:p>
        </p:txBody>
      </p:sp>
      <p:sp>
        <p:nvSpPr>
          <p:cNvPr id="3" name="Espace réservé du contenu 2">
            <a:extLst>
              <a:ext uri="{FF2B5EF4-FFF2-40B4-BE49-F238E27FC236}">
                <a16:creationId xmlns:a16="http://schemas.microsoft.com/office/drawing/2014/main" id="{A9381EB2-8578-DE42-83D7-C330FA8D8357}"/>
              </a:ext>
            </a:extLst>
          </p:cNvPr>
          <p:cNvSpPr>
            <a:spLocks noGrp="1"/>
          </p:cNvSpPr>
          <p:nvPr>
            <p:ph idx="1"/>
          </p:nvPr>
        </p:nvSpPr>
        <p:spPr>
          <a:xfrm>
            <a:off x="1141412" y="2249487"/>
            <a:ext cx="3930651" cy="3541714"/>
          </a:xfrm>
        </p:spPr>
        <p:txBody>
          <a:bodyPr/>
          <a:lstStyle/>
          <a:p>
            <a:r>
              <a:rPr lang="fr-FR" sz="1900" dirty="0" err="1"/>
              <a:t>Oddball</a:t>
            </a:r>
            <a:r>
              <a:rPr lang="fr-FR" sz="1900" dirty="0"/>
              <a:t> auditive </a:t>
            </a:r>
            <a:r>
              <a:rPr lang="fr-FR" sz="1900" dirty="0" smtClean="0"/>
              <a:t>inattentive</a:t>
            </a:r>
            <a:r>
              <a:rPr lang="de-BE" sz="1900" dirty="0" smtClean="0"/>
              <a:t> (MMN)</a:t>
            </a:r>
            <a:r>
              <a:rPr lang="fr-FR" sz="2000" dirty="0"/>
              <a:t>	</a:t>
            </a:r>
            <a:r>
              <a:rPr lang="de-BE" dirty="0" smtClean="0"/>
              <a:t> </a:t>
            </a:r>
            <a:r>
              <a:rPr lang="fr-FR" dirty="0"/>
              <a:t>		</a:t>
            </a:r>
          </a:p>
        </p:txBody>
      </p:sp>
      <p:sp>
        <p:nvSpPr>
          <p:cNvPr id="4" name="Espace réservé du contenu 2">
            <a:extLst>
              <a:ext uri="{FF2B5EF4-FFF2-40B4-BE49-F238E27FC236}">
                <a16:creationId xmlns:a16="http://schemas.microsoft.com/office/drawing/2014/main" id="{88A59DCD-1552-F74E-B31B-A146255813F1}"/>
              </a:ext>
            </a:extLst>
          </p:cNvPr>
          <p:cNvSpPr txBox="1">
            <a:spLocks/>
          </p:cNvSpPr>
          <p:nvPr/>
        </p:nvSpPr>
        <p:spPr>
          <a:xfrm>
            <a:off x="6737349" y="2249487"/>
            <a:ext cx="3930651" cy="354171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fr-FR" sz="1900" dirty="0"/>
              <a:t>Paradigme de </a:t>
            </a:r>
            <a:r>
              <a:rPr lang="fr-FR" sz="1900" dirty="0" err="1" smtClean="0"/>
              <a:t>Freedman</a:t>
            </a:r>
            <a:r>
              <a:rPr lang="de-BE" sz="1900" dirty="0" smtClean="0"/>
              <a:t> (P50) </a:t>
            </a:r>
            <a:r>
              <a:rPr lang="fr-FR" dirty="0"/>
              <a:t>			</a:t>
            </a:r>
          </a:p>
        </p:txBody>
      </p:sp>
      <p:pic>
        <p:nvPicPr>
          <p:cNvPr id="6" name="Image 5">
            <a:extLst>
              <a:ext uri="{FF2B5EF4-FFF2-40B4-BE49-F238E27FC236}">
                <a16:creationId xmlns:a16="http://schemas.microsoft.com/office/drawing/2014/main" id="{DC5FB32E-E9F2-CF4D-BA9E-533318ADFA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011" y="2947987"/>
            <a:ext cx="5306181" cy="1698625"/>
          </a:xfrm>
          <a:prstGeom prst="rect">
            <a:avLst/>
          </a:prstGeom>
        </p:spPr>
      </p:pic>
      <p:pic>
        <p:nvPicPr>
          <p:cNvPr id="10" name="Image 9" descr="Une image contenant texte, horloge&#10;&#10;Description générée automatiquement">
            <a:extLst>
              <a:ext uri="{FF2B5EF4-FFF2-40B4-BE49-F238E27FC236}">
                <a16:creationId xmlns:a16="http://schemas.microsoft.com/office/drawing/2014/main" id="{EAD57160-577D-D049-8844-4BE52B07D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4880" y="2947986"/>
            <a:ext cx="5112053" cy="1698625"/>
          </a:xfrm>
          <a:prstGeom prst="rect">
            <a:avLst/>
          </a:prstGeom>
        </p:spPr>
      </p:pic>
    </p:spTree>
    <p:extLst>
      <p:ext uri="{BB962C8B-B14F-4D97-AF65-F5344CB8AC3E}">
        <p14:creationId xmlns:p14="http://schemas.microsoft.com/office/powerpoint/2010/main" val="23981805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0DFA14-D8FD-584B-80B8-25F27699E1E4}"/>
              </a:ext>
            </a:extLst>
          </p:cNvPr>
          <p:cNvSpPr>
            <a:spLocks noGrp="1"/>
          </p:cNvSpPr>
          <p:nvPr>
            <p:ph type="title"/>
          </p:nvPr>
        </p:nvSpPr>
        <p:spPr/>
        <p:txBody>
          <a:bodyPr/>
          <a:lstStyle/>
          <a:p>
            <a:r>
              <a:rPr lang="fr-FR" dirty="0"/>
              <a:t>3.  Les ERP</a:t>
            </a:r>
            <a:r>
              <a:rPr lang="de-BE" dirty="0"/>
              <a:t>:</a:t>
            </a:r>
            <a:r>
              <a:rPr lang="fr-FR" dirty="0"/>
              <a:t> Cas cliniques</a:t>
            </a:r>
          </a:p>
        </p:txBody>
      </p:sp>
      <p:sp>
        <p:nvSpPr>
          <p:cNvPr id="3" name="Espace réservé du contenu 2">
            <a:extLst>
              <a:ext uri="{FF2B5EF4-FFF2-40B4-BE49-F238E27FC236}">
                <a16:creationId xmlns:a16="http://schemas.microsoft.com/office/drawing/2014/main" id="{B3C76AC5-5A43-9B47-B19A-237B3EDE65EF}"/>
              </a:ext>
            </a:extLst>
          </p:cNvPr>
          <p:cNvSpPr>
            <a:spLocks noGrp="1"/>
          </p:cNvSpPr>
          <p:nvPr>
            <p:ph idx="1"/>
          </p:nvPr>
        </p:nvSpPr>
        <p:spPr>
          <a:xfrm>
            <a:off x="1141412" y="2249486"/>
            <a:ext cx="10096859" cy="4151313"/>
          </a:xfrm>
        </p:spPr>
        <p:txBody>
          <a:bodyPr>
            <a:normAutofit fontScale="85000" lnSpcReduction="20000"/>
          </a:bodyPr>
          <a:lstStyle/>
          <a:p>
            <a:r>
              <a:rPr lang="fr-FR" b="1" u="sng" dirty="0"/>
              <a:t>Vignette 1</a:t>
            </a:r>
          </a:p>
          <a:p>
            <a:pPr>
              <a:buFontTx/>
              <a:buChar char="-"/>
            </a:pPr>
            <a:r>
              <a:rPr lang="fr-FR" dirty="0"/>
              <a:t>Homme de 66 ans, ancien indépendant à la retraite.</a:t>
            </a:r>
          </a:p>
          <a:p>
            <a:pPr>
              <a:buFontTx/>
              <a:buChar char="-"/>
            </a:pPr>
            <a:r>
              <a:rPr lang="fr-FR" dirty="0"/>
              <a:t>Prise en charge en hospitalisation de jour.</a:t>
            </a:r>
          </a:p>
          <a:p>
            <a:pPr>
              <a:buFontTx/>
              <a:buChar char="-"/>
            </a:pPr>
            <a:r>
              <a:rPr lang="fr-FR" dirty="0"/>
              <a:t>Diagnostic de trouble dépressif caractérisé.</a:t>
            </a:r>
          </a:p>
          <a:p>
            <a:pPr>
              <a:buFontTx/>
              <a:buChar char="-"/>
            </a:pPr>
            <a:r>
              <a:rPr lang="fr-FR" dirty="0"/>
              <a:t>Traitement: </a:t>
            </a:r>
            <a:r>
              <a:rPr lang="fr-FR" dirty="0" err="1"/>
              <a:t>Miansérine</a:t>
            </a:r>
            <a:r>
              <a:rPr lang="fr-FR" dirty="0"/>
              <a:t> 15 mg, </a:t>
            </a:r>
            <a:r>
              <a:rPr lang="fr-FR" dirty="0" err="1"/>
              <a:t>Alprazolam</a:t>
            </a:r>
            <a:r>
              <a:rPr lang="fr-FR" dirty="0"/>
              <a:t> 1 mg, </a:t>
            </a:r>
            <a:r>
              <a:rPr lang="fr-FR" dirty="0" err="1"/>
              <a:t>Trazodone</a:t>
            </a:r>
            <a:r>
              <a:rPr lang="fr-FR" dirty="0"/>
              <a:t> 100 mg, </a:t>
            </a:r>
            <a:r>
              <a:rPr lang="fr-FR" dirty="0" err="1"/>
              <a:t>Zopiclone</a:t>
            </a:r>
            <a:r>
              <a:rPr lang="fr-FR" dirty="0"/>
              <a:t> 7,5 mg, </a:t>
            </a:r>
            <a:r>
              <a:rPr lang="fr-FR" dirty="0" err="1"/>
              <a:t>Candesartan</a:t>
            </a:r>
            <a:r>
              <a:rPr lang="fr-FR" dirty="0"/>
              <a:t> 16mg.</a:t>
            </a:r>
            <a:endParaRPr lang="fr-FR" b="1" dirty="0"/>
          </a:p>
          <a:p>
            <a:pPr>
              <a:buFontTx/>
              <a:buChar char="-"/>
            </a:pPr>
            <a:r>
              <a:rPr lang="fr-FR" b="1" dirty="0"/>
              <a:t>Evaluation Test/ </a:t>
            </a:r>
            <a:r>
              <a:rPr lang="fr-FR" b="1" dirty="0" err="1"/>
              <a:t>re-test</a:t>
            </a:r>
            <a:r>
              <a:rPr lang="fr-FR" b="1" dirty="0"/>
              <a:t> (en début et fin de prise en charge).</a:t>
            </a:r>
          </a:p>
          <a:p>
            <a:pPr>
              <a:buFontTx/>
              <a:buChar char="-"/>
            </a:pPr>
            <a:r>
              <a:rPr lang="fr-FR" dirty="0"/>
              <a:t>Légère amélioration subjective de l’humeur et d’autres symptômes associés (ex: sommeil, appétit).</a:t>
            </a:r>
          </a:p>
          <a:p>
            <a:pPr>
              <a:buFontTx/>
              <a:buChar char="-"/>
            </a:pPr>
            <a:r>
              <a:rPr lang="fr-FR" dirty="0"/>
              <a:t>BDI-II: score de 55 initialement et 21 en </a:t>
            </a:r>
            <a:r>
              <a:rPr lang="fr-FR" dirty="0" err="1"/>
              <a:t>re-test</a:t>
            </a:r>
            <a:r>
              <a:rPr lang="fr-FR" dirty="0"/>
              <a:t>.</a:t>
            </a:r>
          </a:p>
          <a:p>
            <a:pPr>
              <a:buFontTx/>
              <a:buChar char="-"/>
            </a:pPr>
            <a:endParaRPr lang="fr-FR" dirty="0"/>
          </a:p>
        </p:txBody>
      </p:sp>
    </p:spTree>
    <p:extLst>
      <p:ext uri="{BB962C8B-B14F-4D97-AF65-F5344CB8AC3E}">
        <p14:creationId xmlns:p14="http://schemas.microsoft.com/office/powerpoint/2010/main" val="3067672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0E4ADB-76FF-3A45-9E2B-50651E20B08B}"/>
              </a:ext>
            </a:extLst>
          </p:cNvPr>
          <p:cNvSpPr>
            <a:spLocks noGrp="1"/>
          </p:cNvSpPr>
          <p:nvPr>
            <p:ph type="title"/>
          </p:nvPr>
        </p:nvSpPr>
        <p:spPr>
          <a:xfrm>
            <a:off x="1330077" y="36757"/>
            <a:ext cx="9905998" cy="1478570"/>
          </a:xfrm>
        </p:spPr>
        <p:txBody>
          <a:bodyPr/>
          <a:lstStyle/>
          <a:p>
            <a:r>
              <a:rPr lang="fr-BE" dirty="0"/>
              <a:t>3.  Les ERP: Cas cliniques</a:t>
            </a:r>
            <a:endParaRPr lang="fr-FR" dirty="0"/>
          </a:p>
        </p:txBody>
      </p:sp>
      <p:sp>
        <p:nvSpPr>
          <p:cNvPr id="3" name="Espace réservé du contenu 2">
            <a:extLst>
              <a:ext uri="{FF2B5EF4-FFF2-40B4-BE49-F238E27FC236}">
                <a16:creationId xmlns:a16="http://schemas.microsoft.com/office/drawing/2014/main" id="{F3146932-3834-0249-B110-D85C9B033679}"/>
              </a:ext>
            </a:extLst>
          </p:cNvPr>
          <p:cNvSpPr>
            <a:spLocks noGrp="1"/>
          </p:cNvSpPr>
          <p:nvPr>
            <p:ph idx="1"/>
          </p:nvPr>
        </p:nvSpPr>
        <p:spPr>
          <a:xfrm>
            <a:off x="811477" y="1259173"/>
            <a:ext cx="10533845" cy="3541714"/>
          </a:xfrm>
        </p:spPr>
        <p:txBody>
          <a:bodyPr/>
          <a:lstStyle/>
          <a:p>
            <a:r>
              <a:rPr lang="fr-FR" b="1" dirty="0"/>
              <a:t>Tâche oddball</a:t>
            </a:r>
          </a:p>
          <a:p>
            <a:pPr marL="0" indent="0">
              <a:buNone/>
            </a:pPr>
            <a:endParaRPr lang="fr-FR" dirty="0"/>
          </a:p>
          <a:p>
            <a:pPr marL="0" indent="0">
              <a:buNone/>
            </a:pPr>
            <a:endParaRPr lang="fr-FR" dirty="0"/>
          </a:p>
        </p:txBody>
      </p:sp>
      <p:graphicFrame>
        <p:nvGraphicFramePr>
          <p:cNvPr id="7" name="Table 6"/>
          <p:cNvGraphicFramePr>
            <a:graphicFrameLocks noGrp="1"/>
          </p:cNvGraphicFramePr>
          <p:nvPr>
            <p:extLst>
              <p:ext uri="{D42A27DB-BD31-4B8C-83A1-F6EECF244321}">
                <p14:modId xmlns:p14="http://schemas.microsoft.com/office/powerpoint/2010/main" val="1410254964"/>
              </p:ext>
            </p:extLst>
          </p:nvPr>
        </p:nvGraphicFramePr>
        <p:xfrm>
          <a:off x="811477" y="2075597"/>
          <a:ext cx="3088932" cy="3291840"/>
        </p:xfrm>
        <a:graphic>
          <a:graphicData uri="http://schemas.openxmlformats.org/drawingml/2006/table">
            <a:tbl>
              <a:tblPr firstRow="1" firstCol="1" bandRow="1">
                <a:tableStyleId>{5940675A-B579-460E-94D1-54222C63F5DA}</a:tableStyleId>
              </a:tblPr>
              <a:tblGrid>
                <a:gridCol w="1029402">
                  <a:extLst>
                    <a:ext uri="{9D8B030D-6E8A-4147-A177-3AD203B41FA5}">
                      <a16:colId xmlns:a16="http://schemas.microsoft.com/office/drawing/2014/main" val="3881946059"/>
                    </a:ext>
                  </a:extLst>
                </a:gridCol>
                <a:gridCol w="1029765">
                  <a:extLst>
                    <a:ext uri="{9D8B030D-6E8A-4147-A177-3AD203B41FA5}">
                      <a16:colId xmlns:a16="http://schemas.microsoft.com/office/drawing/2014/main" val="4037367130"/>
                    </a:ext>
                  </a:extLst>
                </a:gridCol>
                <a:gridCol w="1029765">
                  <a:extLst>
                    <a:ext uri="{9D8B030D-6E8A-4147-A177-3AD203B41FA5}">
                      <a16:colId xmlns:a16="http://schemas.microsoft.com/office/drawing/2014/main" val="548885017"/>
                    </a:ext>
                  </a:extLst>
                </a:gridCol>
              </a:tblGrid>
              <a:tr h="321551">
                <a:tc>
                  <a:txBody>
                    <a:bodyPr/>
                    <a:lstStyle/>
                    <a:p>
                      <a:pPr algn="ctr">
                        <a:lnSpc>
                          <a:spcPct val="150000"/>
                        </a:lnSpc>
                        <a:spcAft>
                          <a:spcPts val="0"/>
                        </a:spcAft>
                      </a:pPr>
                      <a:r>
                        <a:rPr lang="fr-FR" sz="1600" dirty="0">
                          <a:effectLst/>
                        </a:rPr>
                        <a:t> </a:t>
                      </a:r>
                      <a:endParaRPr lang="en-US" sz="1600"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gn="ctr">
                        <a:lnSpc>
                          <a:spcPct val="150000"/>
                        </a:lnSpc>
                        <a:spcAft>
                          <a:spcPts val="0"/>
                        </a:spcAft>
                      </a:pPr>
                      <a:r>
                        <a:rPr lang="fr-FR" sz="1600" b="1" dirty="0">
                          <a:effectLst/>
                        </a:rPr>
                        <a:t>T1</a:t>
                      </a:r>
                      <a:endParaRPr lang="en-US" sz="1600" b="1"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gn="ctr">
                        <a:lnSpc>
                          <a:spcPct val="150000"/>
                        </a:lnSpc>
                        <a:spcAft>
                          <a:spcPts val="0"/>
                        </a:spcAft>
                      </a:pPr>
                      <a:r>
                        <a:rPr lang="fr-FR" sz="1600" b="1" dirty="0">
                          <a:effectLst/>
                        </a:rPr>
                        <a:t>T2</a:t>
                      </a:r>
                      <a:endParaRPr lang="en-US" sz="1600" b="1" dirty="0">
                        <a:effectLst/>
                        <a:latin typeface="Cambria" panose="020405030504060302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521766741"/>
                  </a:ext>
                </a:extLst>
              </a:tr>
              <a:tr h="643102">
                <a:tc>
                  <a:txBody>
                    <a:bodyPr/>
                    <a:lstStyle/>
                    <a:p>
                      <a:pPr algn="ctr">
                        <a:lnSpc>
                          <a:spcPct val="150000"/>
                        </a:lnSpc>
                        <a:spcAft>
                          <a:spcPts val="0"/>
                        </a:spcAft>
                      </a:pPr>
                      <a:r>
                        <a:rPr lang="fr-FR" sz="1600" b="1" dirty="0">
                          <a:effectLst/>
                        </a:rPr>
                        <a:t>% de réponses correctes</a:t>
                      </a:r>
                      <a:endParaRPr lang="en-US" sz="1600" b="1"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gn="ctr">
                        <a:lnSpc>
                          <a:spcPct val="150000"/>
                        </a:lnSpc>
                        <a:spcAft>
                          <a:spcPts val="0"/>
                        </a:spcAft>
                      </a:pPr>
                      <a:r>
                        <a:rPr lang="fr-FR" sz="1600" dirty="0">
                          <a:effectLst/>
                        </a:rPr>
                        <a:t>100</a:t>
                      </a:r>
                      <a:endParaRPr lang="en-US" sz="1600"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gn="ctr">
                        <a:lnSpc>
                          <a:spcPct val="150000"/>
                        </a:lnSpc>
                        <a:spcAft>
                          <a:spcPts val="0"/>
                        </a:spcAft>
                      </a:pPr>
                      <a:r>
                        <a:rPr lang="fr-FR" sz="1600" dirty="0">
                          <a:effectLst/>
                        </a:rPr>
                        <a:t>100</a:t>
                      </a:r>
                      <a:endParaRPr lang="en-US" sz="1600" dirty="0">
                        <a:effectLst/>
                        <a:latin typeface="Cambria" panose="020405030504060302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3436376244"/>
                  </a:ext>
                </a:extLst>
              </a:tr>
              <a:tr h="643102">
                <a:tc>
                  <a:txBody>
                    <a:bodyPr/>
                    <a:lstStyle/>
                    <a:p>
                      <a:pPr algn="ctr">
                        <a:lnSpc>
                          <a:spcPct val="150000"/>
                        </a:lnSpc>
                        <a:spcAft>
                          <a:spcPts val="0"/>
                        </a:spcAft>
                      </a:pPr>
                      <a:r>
                        <a:rPr lang="fr-FR" sz="1600" b="1" dirty="0">
                          <a:effectLst/>
                        </a:rPr>
                        <a:t>Temps de réaction (ms)</a:t>
                      </a:r>
                      <a:endParaRPr lang="en-US" sz="1600" b="1"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gn="ctr">
                        <a:lnSpc>
                          <a:spcPct val="150000"/>
                        </a:lnSpc>
                        <a:spcAft>
                          <a:spcPts val="0"/>
                        </a:spcAft>
                      </a:pPr>
                      <a:r>
                        <a:rPr lang="fr-FR" sz="1600" dirty="0">
                          <a:effectLst/>
                        </a:rPr>
                        <a:t>881</a:t>
                      </a:r>
                      <a:endParaRPr lang="en-US" sz="1600"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gn="ctr">
                        <a:lnSpc>
                          <a:spcPct val="150000"/>
                        </a:lnSpc>
                        <a:spcAft>
                          <a:spcPts val="0"/>
                        </a:spcAft>
                      </a:pPr>
                      <a:r>
                        <a:rPr lang="fr-FR" sz="1600">
                          <a:effectLst/>
                        </a:rPr>
                        <a:t>773</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2035399202"/>
                  </a:ext>
                </a:extLst>
              </a:tr>
              <a:tr h="408337">
                <a:tc>
                  <a:txBody>
                    <a:bodyPr/>
                    <a:lstStyle/>
                    <a:p>
                      <a:pPr algn="ctr">
                        <a:lnSpc>
                          <a:spcPct val="150000"/>
                        </a:lnSpc>
                        <a:spcAft>
                          <a:spcPts val="0"/>
                        </a:spcAft>
                      </a:pPr>
                      <a:r>
                        <a:rPr lang="fr-FR" sz="1600" b="1" dirty="0">
                          <a:effectLst/>
                        </a:rPr>
                        <a:t>Fausses alarmes</a:t>
                      </a:r>
                      <a:endParaRPr lang="en-US" sz="1600" b="1"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gn="ctr">
                        <a:lnSpc>
                          <a:spcPct val="150000"/>
                        </a:lnSpc>
                        <a:spcAft>
                          <a:spcPts val="0"/>
                        </a:spcAft>
                      </a:pPr>
                      <a:r>
                        <a:rPr lang="fr-FR" sz="1600" dirty="0">
                          <a:effectLst/>
                        </a:rPr>
                        <a:t>1</a:t>
                      </a:r>
                      <a:endParaRPr lang="en-US" sz="1600"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gn="ctr">
                        <a:lnSpc>
                          <a:spcPct val="150000"/>
                        </a:lnSpc>
                        <a:spcAft>
                          <a:spcPts val="0"/>
                        </a:spcAft>
                      </a:pPr>
                      <a:r>
                        <a:rPr lang="fr-FR" sz="1600" dirty="0">
                          <a:effectLst/>
                        </a:rPr>
                        <a:t>0</a:t>
                      </a:r>
                      <a:endParaRPr lang="en-US" sz="1600" dirty="0">
                        <a:effectLst/>
                        <a:latin typeface="Cambria" panose="020405030504060302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3662201071"/>
                  </a:ext>
                </a:extLst>
              </a:tr>
            </a:tbl>
          </a:graphicData>
        </a:graphic>
      </p:graphicFrame>
      <p:sp>
        <p:nvSpPr>
          <p:cNvPr id="13" name="TextBox 12"/>
          <p:cNvSpPr txBox="1"/>
          <p:nvPr/>
        </p:nvSpPr>
        <p:spPr>
          <a:xfrm>
            <a:off x="777796" y="5546031"/>
            <a:ext cx="3248368" cy="1015663"/>
          </a:xfrm>
          <a:prstGeom prst="rect">
            <a:avLst/>
          </a:prstGeom>
          <a:noFill/>
        </p:spPr>
        <p:txBody>
          <a:bodyPr wrap="square" rtlCol="0">
            <a:spAutoFit/>
          </a:bodyPr>
          <a:lstStyle/>
          <a:p>
            <a:r>
              <a:rPr lang="fr-BE" sz="1400" dirty="0"/>
              <a:t>Un ralentissement dans la tâche oddball n’induit pas forcément un ralentissement dans les processus de prise de décision !</a:t>
            </a:r>
          </a:p>
          <a:p>
            <a:endParaRPr lang="en-US" dirty="0"/>
          </a:p>
        </p:txBody>
      </p:sp>
      <p:sp>
        <p:nvSpPr>
          <p:cNvPr id="15" name="Explosion 1 14"/>
          <p:cNvSpPr/>
          <p:nvPr/>
        </p:nvSpPr>
        <p:spPr>
          <a:xfrm>
            <a:off x="354277" y="5630621"/>
            <a:ext cx="457200" cy="423241"/>
          </a:xfrm>
          <a:prstGeom prst="irregularSeal1">
            <a:avLst/>
          </a:prstGeom>
          <a:solidFill>
            <a:schemeClr val="bg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820" y="1030102"/>
            <a:ext cx="5767437" cy="368958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2821" y="3683726"/>
            <a:ext cx="5767437" cy="3174274"/>
          </a:xfrm>
          <a:prstGeom prst="rect">
            <a:avLst/>
          </a:prstGeom>
        </p:spPr>
      </p:pic>
      <p:cxnSp>
        <p:nvCxnSpPr>
          <p:cNvPr id="8" name="Connecteur droit avec flèche 7">
            <a:extLst>
              <a:ext uri="{FF2B5EF4-FFF2-40B4-BE49-F238E27FC236}">
                <a16:creationId xmlns:a16="http://schemas.microsoft.com/office/drawing/2014/main" id="{1209EE74-33D4-0648-9084-5A43605C2A17}"/>
              </a:ext>
            </a:extLst>
          </p:cNvPr>
          <p:cNvCxnSpPr>
            <a:cxnSpLocks/>
          </p:cNvCxnSpPr>
          <p:nvPr/>
        </p:nvCxnSpPr>
        <p:spPr>
          <a:xfrm flipH="1">
            <a:off x="8869053" y="1362367"/>
            <a:ext cx="471642" cy="1078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613BBD21-8D88-3347-8DA5-140A3CB814FB}"/>
              </a:ext>
            </a:extLst>
          </p:cNvPr>
          <p:cNvCxnSpPr>
            <a:cxnSpLocks/>
            <a:stCxn id="10" idx="1"/>
          </p:cNvCxnSpPr>
          <p:nvPr/>
        </p:nvCxnSpPr>
        <p:spPr>
          <a:xfrm flipH="1">
            <a:off x="8852033" y="1373122"/>
            <a:ext cx="488662" cy="5128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0D87ED00-96EA-C54D-921F-6EE159FBA5B5}"/>
              </a:ext>
            </a:extLst>
          </p:cNvPr>
          <p:cNvSpPr txBox="1"/>
          <p:nvPr/>
        </p:nvSpPr>
        <p:spPr>
          <a:xfrm>
            <a:off x="9340695" y="1142289"/>
            <a:ext cx="749168" cy="461665"/>
          </a:xfrm>
          <a:prstGeom prst="rect">
            <a:avLst/>
          </a:prstGeom>
          <a:noFill/>
        </p:spPr>
        <p:txBody>
          <a:bodyPr wrap="square" rtlCol="0">
            <a:spAutoFit/>
          </a:bodyPr>
          <a:lstStyle/>
          <a:p>
            <a:r>
              <a:rPr lang="fr-FR" sz="2400" b="1" dirty="0"/>
              <a:t>P3b</a:t>
            </a:r>
          </a:p>
        </p:txBody>
      </p:sp>
      <p:cxnSp>
        <p:nvCxnSpPr>
          <p:cNvPr id="26" name="Connecteur droit 25">
            <a:extLst>
              <a:ext uri="{FF2B5EF4-FFF2-40B4-BE49-F238E27FC236}">
                <a16:creationId xmlns:a16="http://schemas.microsoft.com/office/drawing/2014/main" id="{4FC2D198-FBF8-824C-8BE7-CB0772450F6D}"/>
              </a:ext>
            </a:extLst>
          </p:cNvPr>
          <p:cNvCxnSpPr/>
          <p:nvPr/>
        </p:nvCxnSpPr>
        <p:spPr>
          <a:xfrm>
            <a:off x="4329112" y="2200275"/>
            <a:ext cx="428625" cy="0"/>
          </a:xfrm>
          <a:prstGeom prst="line">
            <a:avLst/>
          </a:prstGeom>
          <a:ln w="41275">
            <a:solidFill>
              <a:srgbClr val="113CE1"/>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162315C4-4949-6C4B-B283-1205E069FC4A}"/>
              </a:ext>
            </a:extLst>
          </p:cNvPr>
          <p:cNvCxnSpPr/>
          <p:nvPr/>
        </p:nvCxnSpPr>
        <p:spPr>
          <a:xfrm>
            <a:off x="4329112" y="4976916"/>
            <a:ext cx="428625"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B8A5B3E8-186E-0240-B549-0EECD9DDAEBD}"/>
              </a:ext>
            </a:extLst>
          </p:cNvPr>
          <p:cNvCxnSpPr/>
          <p:nvPr/>
        </p:nvCxnSpPr>
        <p:spPr>
          <a:xfrm>
            <a:off x="4329111" y="5405514"/>
            <a:ext cx="428625" cy="0"/>
          </a:xfrm>
          <a:prstGeom prst="line">
            <a:avLst/>
          </a:prstGeom>
          <a:ln w="412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5BE6379D-44B2-374C-AA2E-7B6705F87FD0}"/>
              </a:ext>
            </a:extLst>
          </p:cNvPr>
          <p:cNvCxnSpPr/>
          <p:nvPr/>
        </p:nvCxnSpPr>
        <p:spPr>
          <a:xfrm>
            <a:off x="4329111" y="2590171"/>
            <a:ext cx="428625" cy="0"/>
          </a:xfrm>
          <a:prstGeom prst="line">
            <a:avLst/>
          </a:prstGeom>
          <a:ln w="41275">
            <a:solidFill>
              <a:srgbClr val="113CE1"/>
            </a:solidFill>
            <a:prstDash val="sysDot"/>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8CD5F8B2-486A-1448-90F5-424E895FDE9C}"/>
              </a:ext>
            </a:extLst>
          </p:cNvPr>
          <p:cNvSpPr txBox="1"/>
          <p:nvPr/>
        </p:nvSpPr>
        <p:spPr>
          <a:xfrm>
            <a:off x="4826552" y="2015609"/>
            <a:ext cx="488662" cy="369332"/>
          </a:xfrm>
          <a:prstGeom prst="rect">
            <a:avLst/>
          </a:prstGeom>
          <a:noFill/>
        </p:spPr>
        <p:txBody>
          <a:bodyPr wrap="square" rtlCol="0">
            <a:spAutoFit/>
          </a:bodyPr>
          <a:lstStyle/>
          <a:p>
            <a:r>
              <a:rPr lang="fr-FR" b="1" dirty="0"/>
              <a:t>T1</a:t>
            </a:r>
          </a:p>
        </p:txBody>
      </p:sp>
      <p:sp>
        <p:nvSpPr>
          <p:cNvPr id="31" name="ZoneTexte 30">
            <a:extLst>
              <a:ext uri="{FF2B5EF4-FFF2-40B4-BE49-F238E27FC236}">
                <a16:creationId xmlns:a16="http://schemas.microsoft.com/office/drawing/2014/main" id="{51D24325-2E44-2245-AB94-DAA7B2C2229F}"/>
              </a:ext>
            </a:extLst>
          </p:cNvPr>
          <p:cNvSpPr txBox="1"/>
          <p:nvPr/>
        </p:nvSpPr>
        <p:spPr>
          <a:xfrm>
            <a:off x="4826552" y="4800887"/>
            <a:ext cx="488662" cy="369332"/>
          </a:xfrm>
          <a:prstGeom prst="rect">
            <a:avLst/>
          </a:prstGeom>
          <a:noFill/>
        </p:spPr>
        <p:txBody>
          <a:bodyPr wrap="square" rtlCol="0">
            <a:spAutoFit/>
          </a:bodyPr>
          <a:lstStyle/>
          <a:p>
            <a:r>
              <a:rPr lang="fr-FR" b="1" dirty="0"/>
              <a:t>T1</a:t>
            </a:r>
          </a:p>
        </p:txBody>
      </p:sp>
      <p:sp>
        <p:nvSpPr>
          <p:cNvPr id="32" name="ZoneTexte 31">
            <a:extLst>
              <a:ext uri="{FF2B5EF4-FFF2-40B4-BE49-F238E27FC236}">
                <a16:creationId xmlns:a16="http://schemas.microsoft.com/office/drawing/2014/main" id="{D57AFF64-AFC8-FD49-BA49-D29445935243}"/>
              </a:ext>
            </a:extLst>
          </p:cNvPr>
          <p:cNvSpPr txBox="1"/>
          <p:nvPr/>
        </p:nvSpPr>
        <p:spPr>
          <a:xfrm>
            <a:off x="4826552" y="2430492"/>
            <a:ext cx="488662" cy="369332"/>
          </a:xfrm>
          <a:prstGeom prst="rect">
            <a:avLst/>
          </a:prstGeom>
          <a:noFill/>
        </p:spPr>
        <p:txBody>
          <a:bodyPr wrap="square" rtlCol="0">
            <a:spAutoFit/>
          </a:bodyPr>
          <a:lstStyle/>
          <a:p>
            <a:r>
              <a:rPr lang="fr-FR" b="1" dirty="0"/>
              <a:t>T2</a:t>
            </a:r>
          </a:p>
        </p:txBody>
      </p:sp>
      <p:sp>
        <p:nvSpPr>
          <p:cNvPr id="33" name="ZoneTexte 32">
            <a:extLst>
              <a:ext uri="{FF2B5EF4-FFF2-40B4-BE49-F238E27FC236}">
                <a16:creationId xmlns:a16="http://schemas.microsoft.com/office/drawing/2014/main" id="{46012FA0-D598-9840-BC6E-2630E5DCEB0F}"/>
              </a:ext>
            </a:extLst>
          </p:cNvPr>
          <p:cNvSpPr txBox="1"/>
          <p:nvPr/>
        </p:nvSpPr>
        <p:spPr>
          <a:xfrm>
            <a:off x="4826552" y="5238392"/>
            <a:ext cx="488662" cy="369332"/>
          </a:xfrm>
          <a:prstGeom prst="rect">
            <a:avLst/>
          </a:prstGeom>
          <a:noFill/>
        </p:spPr>
        <p:txBody>
          <a:bodyPr wrap="square" rtlCol="0">
            <a:spAutoFit/>
          </a:bodyPr>
          <a:lstStyle/>
          <a:p>
            <a:r>
              <a:rPr lang="fr-FR" b="1" dirty="0"/>
              <a:t>T2</a:t>
            </a:r>
          </a:p>
        </p:txBody>
      </p:sp>
      <p:sp>
        <p:nvSpPr>
          <p:cNvPr id="34" name="ZoneTexte 33">
            <a:extLst>
              <a:ext uri="{FF2B5EF4-FFF2-40B4-BE49-F238E27FC236}">
                <a16:creationId xmlns:a16="http://schemas.microsoft.com/office/drawing/2014/main" id="{19CEC01E-1F2C-B74E-AA17-6B502E8D0CC5}"/>
              </a:ext>
            </a:extLst>
          </p:cNvPr>
          <p:cNvSpPr txBox="1"/>
          <p:nvPr/>
        </p:nvSpPr>
        <p:spPr>
          <a:xfrm>
            <a:off x="7225434" y="3865314"/>
            <a:ext cx="749168" cy="461665"/>
          </a:xfrm>
          <a:prstGeom prst="rect">
            <a:avLst/>
          </a:prstGeom>
          <a:noFill/>
        </p:spPr>
        <p:txBody>
          <a:bodyPr wrap="square" rtlCol="0">
            <a:spAutoFit/>
          </a:bodyPr>
          <a:lstStyle/>
          <a:p>
            <a:r>
              <a:rPr lang="fr-FR" sz="2400" b="1" dirty="0"/>
              <a:t>P3a</a:t>
            </a:r>
          </a:p>
        </p:txBody>
      </p:sp>
      <p:cxnSp>
        <p:nvCxnSpPr>
          <p:cNvPr id="35" name="Connecteur droit avec flèche 34">
            <a:extLst>
              <a:ext uri="{FF2B5EF4-FFF2-40B4-BE49-F238E27FC236}">
                <a16:creationId xmlns:a16="http://schemas.microsoft.com/office/drawing/2014/main" id="{2F7FBB83-250B-1F4C-96B3-BF06CBCC6108}"/>
              </a:ext>
            </a:extLst>
          </p:cNvPr>
          <p:cNvCxnSpPr>
            <a:cxnSpLocks/>
          </p:cNvCxnSpPr>
          <p:nvPr/>
        </p:nvCxnSpPr>
        <p:spPr>
          <a:xfrm>
            <a:off x="7858275" y="4055548"/>
            <a:ext cx="871388" cy="38296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eur droit avec flèche 38">
            <a:extLst>
              <a:ext uri="{FF2B5EF4-FFF2-40B4-BE49-F238E27FC236}">
                <a16:creationId xmlns:a16="http://schemas.microsoft.com/office/drawing/2014/main" id="{2B9E89E3-048E-8F4C-BF62-68B7ED39F04A}"/>
              </a:ext>
            </a:extLst>
          </p:cNvPr>
          <p:cNvCxnSpPr>
            <a:cxnSpLocks/>
          </p:cNvCxnSpPr>
          <p:nvPr/>
        </p:nvCxnSpPr>
        <p:spPr>
          <a:xfrm flipV="1">
            <a:off x="7858275" y="3928213"/>
            <a:ext cx="522595" cy="1273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13103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664" y="157141"/>
            <a:ext cx="9905998" cy="1478570"/>
          </a:xfrm>
        </p:spPr>
        <p:txBody>
          <a:bodyPr/>
          <a:lstStyle/>
          <a:p>
            <a:r>
              <a:rPr lang="fr-FR" dirty="0"/>
              <a:t>3.  Les ERP</a:t>
            </a:r>
            <a:r>
              <a:rPr lang="de-BE" dirty="0"/>
              <a:t>:</a:t>
            </a:r>
            <a:r>
              <a:rPr lang="fr-FR" dirty="0"/>
              <a:t> Cas cliniques</a:t>
            </a:r>
            <a:endParaRPr lang="en-US" dirty="0"/>
          </a:p>
        </p:txBody>
      </p:sp>
      <p:sp>
        <p:nvSpPr>
          <p:cNvPr id="7" name="Content Placeholder 2"/>
          <p:cNvSpPr>
            <a:spLocks noGrp="1"/>
          </p:cNvSpPr>
          <p:nvPr>
            <p:ph idx="1"/>
          </p:nvPr>
        </p:nvSpPr>
        <p:spPr>
          <a:xfrm>
            <a:off x="794441" y="1283014"/>
            <a:ext cx="9905999" cy="3541714"/>
          </a:xfrm>
        </p:spPr>
        <p:txBody>
          <a:bodyPr/>
          <a:lstStyle/>
          <a:p>
            <a:r>
              <a:rPr lang="fr-BE" b="1" dirty="0"/>
              <a:t>Tâche go/no-go</a:t>
            </a:r>
            <a:endParaRPr lang="en-US" b="1" dirty="0"/>
          </a:p>
        </p:txBody>
      </p:sp>
      <p:graphicFrame>
        <p:nvGraphicFramePr>
          <p:cNvPr id="8" name="Table 7"/>
          <p:cNvGraphicFramePr>
            <a:graphicFrameLocks noGrp="1"/>
          </p:cNvGraphicFramePr>
          <p:nvPr>
            <p:extLst>
              <p:ext uri="{D42A27DB-BD31-4B8C-83A1-F6EECF244321}">
                <p14:modId xmlns:p14="http://schemas.microsoft.com/office/powerpoint/2010/main" val="1329500858"/>
              </p:ext>
            </p:extLst>
          </p:nvPr>
        </p:nvGraphicFramePr>
        <p:xfrm>
          <a:off x="395219" y="2059459"/>
          <a:ext cx="3795389" cy="4103526"/>
        </p:xfrm>
        <a:graphic>
          <a:graphicData uri="http://schemas.openxmlformats.org/drawingml/2006/table">
            <a:tbl>
              <a:tblPr firstRow="1" firstCol="1" bandRow="1">
                <a:tableStyleId>{5940675A-B579-460E-94D1-54222C63F5DA}</a:tableStyleId>
              </a:tblPr>
              <a:tblGrid>
                <a:gridCol w="1241611">
                  <a:extLst>
                    <a:ext uri="{9D8B030D-6E8A-4147-A177-3AD203B41FA5}">
                      <a16:colId xmlns:a16="http://schemas.microsoft.com/office/drawing/2014/main" val="3155986406"/>
                    </a:ext>
                  </a:extLst>
                </a:gridCol>
                <a:gridCol w="1471908">
                  <a:extLst>
                    <a:ext uri="{9D8B030D-6E8A-4147-A177-3AD203B41FA5}">
                      <a16:colId xmlns:a16="http://schemas.microsoft.com/office/drawing/2014/main" val="44633582"/>
                    </a:ext>
                  </a:extLst>
                </a:gridCol>
                <a:gridCol w="1081870">
                  <a:extLst>
                    <a:ext uri="{9D8B030D-6E8A-4147-A177-3AD203B41FA5}">
                      <a16:colId xmlns:a16="http://schemas.microsoft.com/office/drawing/2014/main" val="3255222759"/>
                    </a:ext>
                  </a:extLst>
                </a:gridCol>
              </a:tblGrid>
              <a:tr h="233482">
                <a:tc>
                  <a:txBody>
                    <a:bodyPr/>
                    <a:lstStyle/>
                    <a:p>
                      <a:pPr algn="ctr">
                        <a:lnSpc>
                          <a:spcPct val="150000"/>
                        </a:lnSpc>
                        <a:spcAft>
                          <a:spcPts val="0"/>
                        </a:spcAft>
                      </a:pPr>
                      <a:r>
                        <a:rPr lang="fr-FR" sz="1600" dirty="0">
                          <a:effectLst/>
                        </a:rPr>
                        <a:t> </a:t>
                      </a:r>
                      <a:endParaRPr lang="en-US" sz="1600"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gn="ctr">
                        <a:lnSpc>
                          <a:spcPct val="150000"/>
                        </a:lnSpc>
                        <a:spcAft>
                          <a:spcPts val="0"/>
                        </a:spcAft>
                      </a:pPr>
                      <a:r>
                        <a:rPr lang="fr-FR" sz="1600" b="1" dirty="0">
                          <a:effectLst/>
                        </a:rPr>
                        <a:t>T1</a:t>
                      </a:r>
                      <a:endParaRPr lang="en-US" sz="1600" b="1"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gn="ctr">
                        <a:lnSpc>
                          <a:spcPct val="150000"/>
                        </a:lnSpc>
                        <a:spcAft>
                          <a:spcPts val="0"/>
                        </a:spcAft>
                      </a:pPr>
                      <a:r>
                        <a:rPr lang="fr-FR" sz="1600" b="1" dirty="0">
                          <a:effectLst/>
                        </a:rPr>
                        <a:t>T2</a:t>
                      </a:r>
                      <a:endParaRPr lang="en-US" sz="1600" b="1" dirty="0">
                        <a:effectLst/>
                        <a:latin typeface="Cambria" panose="020405030504060302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1004385484"/>
                  </a:ext>
                </a:extLst>
              </a:tr>
              <a:tr h="1091138">
                <a:tc>
                  <a:txBody>
                    <a:bodyPr/>
                    <a:lstStyle/>
                    <a:p>
                      <a:pPr algn="ctr">
                        <a:lnSpc>
                          <a:spcPct val="150000"/>
                        </a:lnSpc>
                        <a:spcAft>
                          <a:spcPts val="0"/>
                        </a:spcAft>
                      </a:pPr>
                      <a:r>
                        <a:rPr lang="fr-FR" sz="1600" b="1" dirty="0">
                          <a:effectLst/>
                        </a:rPr>
                        <a:t>% d’essais correctement inhibés</a:t>
                      </a:r>
                      <a:endParaRPr lang="en-US" sz="1600" b="1"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gn="ctr">
                        <a:lnSpc>
                          <a:spcPct val="150000"/>
                        </a:lnSpc>
                        <a:spcAft>
                          <a:spcPts val="0"/>
                        </a:spcAft>
                      </a:pPr>
                      <a:r>
                        <a:rPr lang="fr-FR" sz="1600" dirty="0">
                          <a:effectLst/>
                        </a:rPr>
                        <a:t>87,5</a:t>
                      </a:r>
                      <a:endParaRPr lang="en-US" sz="1600"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gn="ctr">
                        <a:lnSpc>
                          <a:spcPct val="150000"/>
                        </a:lnSpc>
                        <a:spcAft>
                          <a:spcPts val="0"/>
                        </a:spcAft>
                      </a:pPr>
                      <a:r>
                        <a:rPr lang="fr-FR" sz="1600" dirty="0">
                          <a:effectLst/>
                        </a:rPr>
                        <a:t>98,75</a:t>
                      </a:r>
                      <a:endParaRPr lang="en-US" sz="1600" dirty="0">
                        <a:effectLst/>
                        <a:latin typeface="Cambria" panose="020405030504060302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3241159452"/>
                  </a:ext>
                </a:extLst>
              </a:tr>
              <a:tr h="1177446">
                <a:tc>
                  <a:txBody>
                    <a:bodyPr/>
                    <a:lstStyle/>
                    <a:p>
                      <a:pPr algn="ctr">
                        <a:lnSpc>
                          <a:spcPct val="150000"/>
                        </a:lnSpc>
                        <a:spcAft>
                          <a:spcPts val="0"/>
                        </a:spcAft>
                      </a:pPr>
                      <a:r>
                        <a:rPr lang="fr-FR" sz="1600" b="1" dirty="0">
                          <a:effectLst/>
                        </a:rPr>
                        <a:t>% de réponses correctes</a:t>
                      </a:r>
                      <a:endParaRPr lang="en-US" sz="1600" b="1"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gn="ctr">
                        <a:lnSpc>
                          <a:spcPct val="150000"/>
                        </a:lnSpc>
                        <a:spcAft>
                          <a:spcPts val="0"/>
                        </a:spcAft>
                      </a:pPr>
                      <a:r>
                        <a:rPr lang="fr-FR" sz="1600" dirty="0">
                          <a:effectLst/>
                        </a:rPr>
                        <a:t>100</a:t>
                      </a:r>
                      <a:endParaRPr lang="en-US" sz="1600"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gn="ctr">
                        <a:lnSpc>
                          <a:spcPct val="150000"/>
                        </a:lnSpc>
                        <a:spcAft>
                          <a:spcPts val="0"/>
                        </a:spcAft>
                      </a:pPr>
                      <a:r>
                        <a:rPr lang="fr-FR" sz="1600">
                          <a:effectLst/>
                        </a:rPr>
                        <a:t>100</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2981000428"/>
                  </a:ext>
                </a:extLst>
              </a:tr>
              <a:tr h="1245237">
                <a:tc>
                  <a:txBody>
                    <a:bodyPr/>
                    <a:lstStyle/>
                    <a:p>
                      <a:pPr algn="ctr">
                        <a:lnSpc>
                          <a:spcPct val="150000"/>
                        </a:lnSpc>
                        <a:spcAft>
                          <a:spcPts val="0"/>
                        </a:spcAft>
                      </a:pPr>
                      <a:r>
                        <a:rPr lang="fr-FR" sz="1600" b="1" dirty="0">
                          <a:effectLst/>
                        </a:rPr>
                        <a:t>Temps de réaction</a:t>
                      </a:r>
                      <a:r>
                        <a:rPr lang="fr-FR" sz="1600" b="1" baseline="0" dirty="0">
                          <a:effectLst/>
                        </a:rPr>
                        <a:t> </a:t>
                      </a:r>
                      <a:r>
                        <a:rPr lang="fr-FR" sz="1600" b="1" dirty="0">
                          <a:effectLst/>
                        </a:rPr>
                        <a:t>(essais </a:t>
                      </a:r>
                      <a:r>
                        <a:rPr lang="fr-FR" sz="1600" b="1" i="1" dirty="0">
                          <a:effectLst/>
                        </a:rPr>
                        <a:t>go </a:t>
                      </a:r>
                      <a:r>
                        <a:rPr lang="fr-FR" sz="1600" b="1" i="0" dirty="0">
                          <a:effectLst/>
                        </a:rPr>
                        <a:t>ms</a:t>
                      </a:r>
                      <a:r>
                        <a:rPr lang="fr-FR" sz="1600" b="1" dirty="0">
                          <a:effectLst/>
                        </a:rPr>
                        <a:t>)</a:t>
                      </a:r>
                      <a:endParaRPr lang="en-US" sz="1600" b="1"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gn="ctr">
                        <a:lnSpc>
                          <a:spcPct val="150000"/>
                        </a:lnSpc>
                        <a:spcAft>
                          <a:spcPts val="0"/>
                        </a:spcAft>
                      </a:pPr>
                      <a:r>
                        <a:rPr lang="fr-FR" sz="1600" dirty="0">
                          <a:effectLst/>
                        </a:rPr>
                        <a:t>506</a:t>
                      </a:r>
                      <a:endParaRPr lang="en-US" sz="1600"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gn="ctr">
                        <a:lnSpc>
                          <a:spcPct val="150000"/>
                        </a:lnSpc>
                        <a:spcAft>
                          <a:spcPts val="0"/>
                        </a:spcAft>
                      </a:pPr>
                      <a:r>
                        <a:rPr lang="fr-FR" sz="1600" dirty="0">
                          <a:effectLst/>
                        </a:rPr>
                        <a:t>536</a:t>
                      </a:r>
                      <a:endParaRPr lang="en-US" sz="1600" dirty="0">
                        <a:effectLst/>
                        <a:latin typeface="Cambria" panose="020405030504060302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2305832237"/>
                  </a:ext>
                </a:extLst>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9830" y="2029602"/>
            <a:ext cx="6697268" cy="4007967"/>
          </a:xfrm>
          <a:prstGeom prst="rect">
            <a:avLst/>
          </a:prstGeom>
        </p:spPr>
      </p:pic>
      <p:sp>
        <p:nvSpPr>
          <p:cNvPr id="6" name="ZoneTexte 5">
            <a:extLst>
              <a:ext uri="{FF2B5EF4-FFF2-40B4-BE49-F238E27FC236}">
                <a16:creationId xmlns:a16="http://schemas.microsoft.com/office/drawing/2014/main" id="{222BB62F-6C2C-8241-B55E-1B6F78C18226}"/>
              </a:ext>
            </a:extLst>
          </p:cNvPr>
          <p:cNvSpPr txBox="1"/>
          <p:nvPr/>
        </p:nvSpPr>
        <p:spPr>
          <a:xfrm>
            <a:off x="5693304" y="4804689"/>
            <a:ext cx="1540012" cy="461665"/>
          </a:xfrm>
          <a:prstGeom prst="rect">
            <a:avLst/>
          </a:prstGeom>
          <a:noFill/>
        </p:spPr>
        <p:txBody>
          <a:bodyPr wrap="square" rtlCol="0">
            <a:spAutoFit/>
          </a:bodyPr>
          <a:lstStyle/>
          <a:p>
            <a:r>
              <a:rPr lang="fr-FR" sz="2400" b="1" dirty="0"/>
              <a:t>NogoN2</a:t>
            </a:r>
          </a:p>
        </p:txBody>
      </p:sp>
      <p:sp>
        <p:nvSpPr>
          <p:cNvPr id="9" name="ZoneTexte 8">
            <a:extLst>
              <a:ext uri="{FF2B5EF4-FFF2-40B4-BE49-F238E27FC236}">
                <a16:creationId xmlns:a16="http://schemas.microsoft.com/office/drawing/2014/main" id="{9EB20FEB-56E8-F742-8550-756A13409130}"/>
              </a:ext>
            </a:extLst>
          </p:cNvPr>
          <p:cNvSpPr txBox="1"/>
          <p:nvPr/>
        </p:nvSpPr>
        <p:spPr>
          <a:xfrm>
            <a:off x="6758332" y="2064359"/>
            <a:ext cx="1540012" cy="461665"/>
          </a:xfrm>
          <a:prstGeom prst="rect">
            <a:avLst/>
          </a:prstGeom>
          <a:noFill/>
        </p:spPr>
        <p:txBody>
          <a:bodyPr wrap="square" rtlCol="0">
            <a:spAutoFit/>
          </a:bodyPr>
          <a:lstStyle/>
          <a:p>
            <a:r>
              <a:rPr lang="fr-FR" sz="2400" b="1" dirty="0"/>
              <a:t>NogoP3</a:t>
            </a:r>
          </a:p>
        </p:txBody>
      </p:sp>
      <p:cxnSp>
        <p:nvCxnSpPr>
          <p:cNvPr id="10" name="Connecteur droit avec flèche 9">
            <a:extLst>
              <a:ext uri="{FF2B5EF4-FFF2-40B4-BE49-F238E27FC236}">
                <a16:creationId xmlns:a16="http://schemas.microsoft.com/office/drawing/2014/main" id="{39A96696-64C1-9F48-B335-7AC4800DD63C}"/>
              </a:ext>
            </a:extLst>
          </p:cNvPr>
          <p:cNvCxnSpPr>
            <a:cxnSpLocks/>
          </p:cNvCxnSpPr>
          <p:nvPr/>
        </p:nvCxnSpPr>
        <p:spPr>
          <a:xfrm flipV="1">
            <a:off x="6886725" y="4852739"/>
            <a:ext cx="542851" cy="1250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CDFA5CD1-6163-C245-AD61-7B95B4754DC4}"/>
              </a:ext>
            </a:extLst>
          </p:cNvPr>
          <p:cNvCxnSpPr>
            <a:cxnSpLocks/>
          </p:cNvCxnSpPr>
          <p:nvPr/>
        </p:nvCxnSpPr>
        <p:spPr>
          <a:xfrm flipV="1">
            <a:off x="6886725" y="4410798"/>
            <a:ext cx="745813" cy="5669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B4F74B26-FF1A-9643-B549-C108CFAE484C}"/>
              </a:ext>
            </a:extLst>
          </p:cNvPr>
          <p:cNvCxnSpPr>
            <a:cxnSpLocks/>
          </p:cNvCxnSpPr>
          <p:nvPr/>
        </p:nvCxnSpPr>
        <p:spPr>
          <a:xfrm flipV="1">
            <a:off x="7938464" y="2201431"/>
            <a:ext cx="719761" cy="93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2372B19C-6C4F-5D44-A428-ED7518478AD0}"/>
              </a:ext>
            </a:extLst>
          </p:cNvPr>
          <p:cNvCxnSpPr>
            <a:cxnSpLocks/>
          </p:cNvCxnSpPr>
          <p:nvPr/>
        </p:nvCxnSpPr>
        <p:spPr>
          <a:xfrm>
            <a:off x="7938464" y="2295192"/>
            <a:ext cx="719761" cy="1777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A6774DC2-FF7C-794E-8A47-EDA6473BBD77}"/>
              </a:ext>
            </a:extLst>
          </p:cNvPr>
          <p:cNvCxnSpPr/>
          <p:nvPr/>
        </p:nvCxnSpPr>
        <p:spPr>
          <a:xfrm>
            <a:off x="6096000" y="5534129"/>
            <a:ext cx="428625"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B7BB00F0-0C1B-0B40-8642-B2FE68E6605F}"/>
              </a:ext>
            </a:extLst>
          </p:cNvPr>
          <p:cNvCxnSpPr/>
          <p:nvPr/>
        </p:nvCxnSpPr>
        <p:spPr>
          <a:xfrm>
            <a:off x="6096000" y="5862714"/>
            <a:ext cx="428625" cy="0"/>
          </a:xfrm>
          <a:prstGeom prst="line">
            <a:avLst/>
          </a:prstGeom>
          <a:ln w="412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A8E0BD9D-5550-C443-B261-0AEE657D5ADF}"/>
              </a:ext>
            </a:extLst>
          </p:cNvPr>
          <p:cNvSpPr txBox="1"/>
          <p:nvPr/>
        </p:nvSpPr>
        <p:spPr>
          <a:xfrm>
            <a:off x="6524625" y="5329090"/>
            <a:ext cx="488662" cy="369332"/>
          </a:xfrm>
          <a:prstGeom prst="rect">
            <a:avLst/>
          </a:prstGeom>
          <a:noFill/>
        </p:spPr>
        <p:txBody>
          <a:bodyPr wrap="square" rtlCol="0">
            <a:spAutoFit/>
          </a:bodyPr>
          <a:lstStyle/>
          <a:p>
            <a:r>
              <a:rPr lang="fr-FR" b="1" dirty="0"/>
              <a:t>T1</a:t>
            </a:r>
          </a:p>
        </p:txBody>
      </p:sp>
      <p:sp>
        <p:nvSpPr>
          <p:cNvPr id="31" name="ZoneTexte 30">
            <a:extLst>
              <a:ext uri="{FF2B5EF4-FFF2-40B4-BE49-F238E27FC236}">
                <a16:creationId xmlns:a16="http://schemas.microsoft.com/office/drawing/2014/main" id="{4F0A6917-4845-BE48-A135-637CE5DC2D56}"/>
              </a:ext>
            </a:extLst>
          </p:cNvPr>
          <p:cNvSpPr txBox="1"/>
          <p:nvPr/>
        </p:nvSpPr>
        <p:spPr>
          <a:xfrm>
            <a:off x="6524625" y="5647650"/>
            <a:ext cx="488662" cy="369332"/>
          </a:xfrm>
          <a:prstGeom prst="rect">
            <a:avLst/>
          </a:prstGeom>
          <a:noFill/>
        </p:spPr>
        <p:txBody>
          <a:bodyPr wrap="square" rtlCol="0">
            <a:spAutoFit/>
          </a:bodyPr>
          <a:lstStyle/>
          <a:p>
            <a:r>
              <a:rPr lang="fr-FR" b="1" dirty="0"/>
              <a:t>T2</a:t>
            </a:r>
          </a:p>
        </p:txBody>
      </p:sp>
    </p:spTree>
    <p:extLst>
      <p:ext uri="{BB962C8B-B14F-4D97-AF65-F5344CB8AC3E}">
        <p14:creationId xmlns:p14="http://schemas.microsoft.com/office/powerpoint/2010/main" val="11086850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76D28B-7959-CD4E-B00D-318B556BE807}"/>
              </a:ext>
            </a:extLst>
          </p:cNvPr>
          <p:cNvSpPr>
            <a:spLocks noGrp="1"/>
          </p:cNvSpPr>
          <p:nvPr>
            <p:ph type="title"/>
          </p:nvPr>
        </p:nvSpPr>
        <p:spPr>
          <a:xfrm>
            <a:off x="1141413" y="418219"/>
            <a:ext cx="9905998" cy="1478570"/>
          </a:xfrm>
        </p:spPr>
        <p:txBody>
          <a:bodyPr/>
          <a:lstStyle/>
          <a:p>
            <a:r>
              <a:rPr lang="fr-BE" dirty="0"/>
              <a:t>1. introduction: Quelques constats de </a:t>
            </a:r>
            <a:r>
              <a:rPr lang="fr-BE" dirty="0" smtClean="0"/>
              <a:t>base</a:t>
            </a:r>
            <a:endParaRPr lang="fr-FR" dirty="0"/>
          </a:p>
        </p:txBody>
      </p:sp>
      <p:sp>
        <p:nvSpPr>
          <p:cNvPr id="3" name="Espace réservé du contenu 2">
            <a:extLst>
              <a:ext uri="{FF2B5EF4-FFF2-40B4-BE49-F238E27FC236}">
                <a16:creationId xmlns:a16="http://schemas.microsoft.com/office/drawing/2014/main" id="{9E5C865C-DB2F-0543-97B1-40E4C41759F0}"/>
              </a:ext>
            </a:extLst>
          </p:cNvPr>
          <p:cNvSpPr>
            <a:spLocks noGrp="1"/>
          </p:cNvSpPr>
          <p:nvPr>
            <p:ph idx="1"/>
          </p:nvPr>
        </p:nvSpPr>
        <p:spPr>
          <a:xfrm>
            <a:off x="1141413" y="1896789"/>
            <a:ext cx="9905999" cy="4477135"/>
          </a:xfrm>
        </p:spPr>
        <p:txBody>
          <a:bodyPr>
            <a:normAutofit/>
          </a:bodyPr>
          <a:lstStyle/>
          <a:p>
            <a:pPr algn="just">
              <a:buFont typeface="Wingdings" panose="05000000000000000000" pitchFamily="2" charset="2"/>
              <a:buChar char="Ø"/>
              <a:defRPr/>
            </a:pPr>
            <a:r>
              <a:rPr lang="fr-BE" altLang="fr-FR" dirty="0"/>
              <a:t>Les troubles mentaux sont des troubles du </a:t>
            </a:r>
            <a:r>
              <a:rPr lang="de-BE" altLang="fr-FR" dirty="0"/>
              <a:t>souvent accompagnés </a:t>
            </a:r>
            <a:r>
              <a:rPr lang="nl-BE" altLang="fr-FR" dirty="0"/>
              <a:t>de difficultés</a:t>
            </a:r>
            <a:r>
              <a:rPr lang="de-BE" altLang="fr-FR"/>
              <a:t> d</a:t>
            </a:r>
            <a:r>
              <a:rPr lang="nl-BE" altLang="fr-FR" dirty="0"/>
              <a:t>ans les</a:t>
            </a:r>
            <a:r>
              <a:rPr lang="de-BE" altLang="fr-FR"/>
              <a:t> </a:t>
            </a:r>
            <a:r>
              <a:rPr lang="de-BE" altLang="fr-FR" dirty="0"/>
              <a:t>fonctions cognitive</a:t>
            </a:r>
            <a:r>
              <a:rPr lang="nl-BE" altLang="fr-FR" dirty="0"/>
              <a:t>s.</a:t>
            </a:r>
            <a:endParaRPr lang="de-BE" altLang="fr-FR" dirty="0"/>
          </a:p>
          <a:p>
            <a:pPr marL="0" indent="0" algn="just">
              <a:buNone/>
              <a:defRPr/>
            </a:pPr>
            <a:r>
              <a:rPr lang="de-BE" altLang="fr-FR" dirty="0"/>
              <a:t>	</a:t>
            </a:r>
          </a:p>
          <a:p>
            <a:pPr algn="just">
              <a:buFont typeface="Wingdings" pitchFamily="2" charset="2"/>
              <a:buChar char="Ø"/>
              <a:defRPr/>
            </a:pPr>
            <a:r>
              <a:rPr lang="de-BE" altLang="fr-FR" dirty="0"/>
              <a:t>Les fonctions cognitives présentent </a:t>
            </a:r>
            <a:r>
              <a:rPr lang="fr-BE" altLang="fr-FR" dirty="0"/>
              <a:t>des corrélats </a:t>
            </a:r>
            <a:r>
              <a:rPr lang="de-BE" altLang="fr-FR" dirty="0"/>
              <a:t>é</a:t>
            </a:r>
            <a:r>
              <a:rPr lang="fr-BE" altLang="fr-FR" dirty="0"/>
              <a:t>l</a:t>
            </a:r>
            <a:r>
              <a:rPr lang="de-BE" altLang="fr-FR" dirty="0"/>
              <a:t>e</a:t>
            </a:r>
            <a:r>
              <a:rPr lang="fr-BE" altLang="fr-FR" dirty="0" err="1"/>
              <a:t>ctrophysiol</a:t>
            </a:r>
            <a:r>
              <a:rPr lang="de-BE" altLang="fr-FR" dirty="0"/>
              <a:t>ogiques </a:t>
            </a:r>
            <a:r>
              <a:rPr lang="fr-BE" altLang="fr-FR" dirty="0"/>
              <a:t>que nous pouvons identifier à l’aide de potentiels évoqués.</a:t>
            </a:r>
            <a:endParaRPr lang="de-BE" altLang="fr-FR" dirty="0"/>
          </a:p>
          <a:p>
            <a:pPr marL="0" indent="0" algn="just">
              <a:buNone/>
              <a:defRPr/>
            </a:pPr>
            <a:r>
              <a:rPr lang="de-BE" altLang="fr-FR" dirty="0"/>
              <a:t>	</a:t>
            </a:r>
          </a:p>
          <a:p>
            <a:pPr algn="just">
              <a:buFont typeface="Wingdings" pitchFamily="2" charset="2"/>
              <a:buChar char="Ø"/>
              <a:defRPr/>
            </a:pPr>
            <a:r>
              <a:rPr lang="de-BE" altLang="fr-FR" dirty="0"/>
              <a:t>Certains potentiels évoqués peuvent être considérés comme marqueur </a:t>
            </a:r>
            <a:r>
              <a:rPr lang="nl-BE" altLang="fr-FR" dirty="0"/>
              <a:t>(</a:t>
            </a:r>
            <a:r>
              <a:rPr lang="nl-BE" altLang="fr-FR" dirty="0" err="1"/>
              <a:t>trait</a:t>
            </a:r>
            <a:r>
              <a:rPr lang="de-BE" altLang="fr-FR" dirty="0"/>
              <a:t>,</a:t>
            </a:r>
            <a:r>
              <a:rPr lang="nl-BE" altLang="fr-FR" dirty="0"/>
              <a:t> </a:t>
            </a:r>
            <a:r>
              <a:rPr lang="nl-BE" altLang="fr-FR" dirty="0" err="1"/>
              <a:t>état</a:t>
            </a:r>
            <a:r>
              <a:rPr lang="de-BE" altLang="fr-FR" dirty="0"/>
              <a:t> ou vulnérabilité</a:t>
            </a:r>
            <a:r>
              <a:rPr lang="nl-BE" altLang="fr-FR" dirty="0"/>
              <a:t>) </a:t>
            </a:r>
            <a:r>
              <a:rPr lang="de-BE" altLang="fr-FR" dirty="0"/>
              <a:t>d’une </a:t>
            </a:r>
            <a:r>
              <a:rPr lang="de-BE" altLang="fr-FR"/>
              <a:t>pathologie psychiatrique</a:t>
            </a:r>
            <a:r>
              <a:rPr lang="nl-BE" altLang="fr-FR" dirty="0"/>
              <a:t>.</a:t>
            </a:r>
          </a:p>
          <a:p>
            <a:pPr marL="457200" lvl="1" indent="0">
              <a:buNone/>
            </a:pPr>
            <a:endParaRPr lang="fr-FR" dirty="0"/>
          </a:p>
        </p:txBody>
      </p:sp>
    </p:spTree>
    <p:extLst>
      <p:ext uri="{BB962C8B-B14F-4D97-AF65-F5344CB8AC3E}">
        <p14:creationId xmlns:p14="http://schemas.microsoft.com/office/powerpoint/2010/main" val="28383723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202" y="0"/>
            <a:ext cx="9905998" cy="1478570"/>
          </a:xfrm>
        </p:spPr>
        <p:txBody>
          <a:bodyPr/>
          <a:lstStyle/>
          <a:p>
            <a:r>
              <a:rPr lang="fr-FR" dirty="0">
                <a:solidFill>
                  <a:prstClr val="black"/>
                </a:solidFill>
              </a:rPr>
              <a:t>3.  Les ERP</a:t>
            </a:r>
            <a:r>
              <a:rPr lang="de-BE" dirty="0">
                <a:solidFill>
                  <a:prstClr val="black"/>
                </a:solidFill>
              </a:rPr>
              <a:t>:</a:t>
            </a:r>
            <a:r>
              <a:rPr lang="fr-FR" dirty="0">
                <a:solidFill>
                  <a:prstClr val="black"/>
                </a:solidFill>
              </a:rPr>
              <a:t> Cas cliniques</a:t>
            </a:r>
            <a:endParaRPr lang="en-US" dirty="0"/>
          </a:p>
        </p:txBody>
      </p:sp>
      <p:sp>
        <p:nvSpPr>
          <p:cNvPr id="3" name="Content Placeholder 2"/>
          <p:cNvSpPr>
            <a:spLocks noGrp="1"/>
          </p:cNvSpPr>
          <p:nvPr>
            <p:ph idx="1"/>
          </p:nvPr>
        </p:nvSpPr>
        <p:spPr>
          <a:xfrm>
            <a:off x="864629" y="1120643"/>
            <a:ext cx="5350504" cy="3541714"/>
          </a:xfrm>
        </p:spPr>
        <p:txBody>
          <a:bodyPr/>
          <a:lstStyle/>
          <a:p>
            <a:r>
              <a:rPr lang="fr-BE" b="1" dirty="0"/>
              <a:t>MMN	</a:t>
            </a:r>
            <a:r>
              <a:rPr lang="fr-BE" dirty="0"/>
              <a:t>						</a:t>
            </a:r>
            <a:endParaRPr lang="en-US" dirty="0"/>
          </a:p>
        </p:txBody>
      </p:sp>
      <p:sp>
        <p:nvSpPr>
          <p:cNvPr id="4" name="Content Placeholder 2"/>
          <p:cNvSpPr txBox="1">
            <a:spLocks/>
          </p:cNvSpPr>
          <p:nvPr/>
        </p:nvSpPr>
        <p:spPr>
          <a:xfrm>
            <a:off x="6545706" y="1299607"/>
            <a:ext cx="5735219" cy="354171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fr-BE" b="1" dirty="0"/>
              <a:t>Filtrage sensoriel de la P50	</a:t>
            </a:r>
            <a:r>
              <a:rPr lang="fr-BE" dirty="0"/>
              <a:t>						</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2419" y="1752689"/>
            <a:ext cx="3269750" cy="308895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7669" y="3801481"/>
            <a:ext cx="3247230" cy="3056519"/>
          </a:xfrm>
          <a:prstGeom prst="rect">
            <a:avLst/>
          </a:prstGeom>
        </p:spPr>
      </p:pic>
      <p:pic>
        <p:nvPicPr>
          <p:cNvPr id="10" name="Picture 9"/>
          <p:cNvPicPr>
            <a:picLocks noChangeAspect="1"/>
          </p:cNvPicPr>
          <p:nvPr/>
        </p:nvPicPr>
        <p:blipFill>
          <a:blip r:embed="rId4"/>
          <a:stretch>
            <a:fillRect/>
          </a:stretch>
        </p:blipFill>
        <p:spPr>
          <a:xfrm>
            <a:off x="222219" y="2221577"/>
            <a:ext cx="5992914" cy="3279455"/>
          </a:xfrm>
          <a:prstGeom prst="rect">
            <a:avLst/>
          </a:prstGeom>
        </p:spPr>
      </p:pic>
      <p:sp>
        <p:nvSpPr>
          <p:cNvPr id="11" name="ZoneTexte 10">
            <a:extLst>
              <a:ext uri="{FF2B5EF4-FFF2-40B4-BE49-F238E27FC236}">
                <a16:creationId xmlns:a16="http://schemas.microsoft.com/office/drawing/2014/main" id="{384C4A37-D155-934D-8A09-DF4B94D44385}"/>
              </a:ext>
            </a:extLst>
          </p:cNvPr>
          <p:cNvSpPr txBox="1"/>
          <p:nvPr/>
        </p:nvSpPr>
        <p:spPr>
          <a:xfrm>
            <a:off x="2763573" y="4310230"/>
            <a:ext cx="1540012" cy="461665"/>
          </a:xfrm>
          <a:prstGeom prst="rect">
            <a:avLst/>
          </a:prstGeom>
          <a:noFill/>
        </p:spPr>
        <p:txBody>
          <a:bodyPr wrap="square" rtlCol="0">
            <a:spAutoFit/>
          </a:bodyPr>
          <a:lstStyle/>
          <a:p>
            <a:r>
              <a:rPr lang="fr-FR" sz="2400" b="1" dirty="0"/>
              <a:t>MMN</a:t>
            </a:r>
          </a:p>
        </p:txBody>
      </p:sp>
      <p:cxnSp>
        <p:nvCxnSpPr>
          <p:cNvPr id="12" name="Connecteur droit avec flèche 11">
            <a:extLst>
              <a:ext uri="{FF2B5EF4-FFF2-40B4-BE49-F238E27FC236}">
                <a16:creationId xmlns:a16="http://schemas.microsoft.com/office/drawing/2014/main" id="{796A6048-E9FA-4644-82C2-D496D03285F0}"/>
              </a:ext>
            </a:extLst>
          </p:cNvPr>
          <p:cNvCxnSpPr>
            <a:cxnSpLocks/>
          </p:cNvCxnSpPr>
          <p:nvPr/>
        </p:nvCxnSpPr>
        <p:spPr>
          <a:xfrm flipH="1" flipV="1">
            <a:off x="2337157" y="4326694"/>
            <a:ext cx="493900" cy="1669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A0C867E2-7E31-814E-B9BB-757797A15093}"/>
              </a:ext>
            </a:extLst>
          </p:cNvPr>
          <p:cNvCxnSpPr>
            <a:cxnSpLocks/>
          </p:cNvCxnSpPr>
          <p:nvPr/>
        </p:nvCxnSpPr>
        <p:spPr>
          <a:xfrm flipH="1" flipV="1">
            <a:off x="2395802" y="4103524"/>
            <a:ext cx="428966" cy="3900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F704F40D-97FA-1F45-92C6-23E7763F5F9F}"/>
              </a:ext>
            </a:extLst>
          </p:cNvPr>
          <p:cNvSpPr txBox="1"/>
          <p:nvPr/>
        </p:nvSpPr>
        <p:spPr>
          <a:xfrm>
            <a:off x="7497663" y="2178360"/>
            <a:ext cx="1540012" cy="461665"/>
          </a:xfrm>
          <a:prstGeom prst="rect">
            <a:avLst/>
          </a:prstGeom>
          <a:noFill/>
        </p:spPr>
        <p:txBody>
          <a:bodyPr wrap="square" rtlCol="0">
            <a:spAutoFit/>
          </a:bodyPr>
          <a:lstStyle/>
          <a:p>
            <a:r>
              <a:rPr lang="fr-FR" sz="2400" b="1" dirty="0"/>
              <a:t>P50</a:t>
            </a:r>
          </a:p>
        </p:txBody>
      </p:sp>
      <p:sp>
        <p:nvSpPr>
          <p:cNvPr id="20" name="ZoneTexte 19">
            <a:extLst>
              <a:ext uri="{FF2B5EF4-FFF2-40B4-BE49-F238E27FC236}">
                <a16:creationId xmlns:a16="http://schemas.microsoft.com/office/drawing/2014/main" id="{2F564C2A-E412-844B-89AB-FEC3443DDEF2}"/>
              </a:ext>
            </a:extLst>
          </p:cNvPr>
          <p:cNvSpPr txBox="1"/>
          <p:nvPr/>
        </p:nvSpPr>
        <p:spPr>
          <a:xfrm>
            <a:off x="9602169" y="4398045"/>
            <a:ext cx="1540012" cy="461665"/>
          </a:xfrm>
          <a:prstGeom prst="rect">
            <a:avLst/>
          </a:prstGeom>
          <a:noFill/>
        </p:spPr>
        <p:txBody>
          <a:bodyPr wrap="square" rtlCol="0">
            <a:spAutoFit/>
          </a:bodyPr>
          <a:lstStyle/>
          <a:p>
            <a:r>
              <a:rPr lang="fr-FR" sz="2400" b="1" dirty="0"/>
              <a:t>P50</a:t>
            </a:r>
          </a:p>
        </p:txBody>
      </p:sp>
      <p:cxnSp>
        <p:nvCxnSpPr>
          <p:cNvPr id="21" name="Connecteur droit avec flèche 20">
            <a:extLst>
              <a:ext uri="{FF2B5EF4-FFF2-40B4-BE49-F238E27FC236}">
                <a16:creationId xmlns:a16="http://schemas.microsoft.com/office/drawing/2014/main" id="{C7D38083-CD6A-104C-B5C3-25AC383EDB6B}"/>
              </a:ext>
            </a:extLst>
          </p:cNvPr>
          <p:cNvCxnSpPr>
            <a:cxnSpLocks/>
          </p:cNvCxnSpPr>
          <p:nvPr/>
        </p:nvCxnSpPr>
        <p:spPr>
          <a:xfrm>
            <a:off x="7967294" y="2560503"/>
            <a:ext cx="0" cy="5051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50316957-C3AC-6F43-A862-5D4D4E28E474}"/>
              </a:ext>
            </a:extLst>
          </p:cNvPr>
          <p:cNvCxnSpPr>
            <a:cxnSpLocks/>
          </p:cNvCxnSpPr>
          <p:nvPr/>
        </p:nvCxnSpPr>
        <p:spPr>
          <a:xfrm>
            <a:off x="7967294" y="2560829"/>
            <a:ext cx="213287" cy="4166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3D17AC2C-20D3-2A41-8E2F-D539E8995C6E}"/>
              </a:ext>
            </a:extLst>
          </p:cNvPr>
          <p:cNvCxnSpPr>
            <a:cxnSpLocks/>
          </p:cNvCxnSpPr>
          <p:nvPr/>
        </p:nvCxnSpPr>
        <p:spPr>
          <a:xfrm>
            <a:off x="10130949" y="4771895"/>
            <a:ext cx="0" cy="3287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75C49A41-6CE1-2F44-95E9-42AF6DD637B1}"/>
              </a:ext>
            </a:extLst>
          </p:cNvPr>
          <p:cNvCxnSpPr>
            <a:cxnSpLocks/>
          </p:cNvCxnSpPr>
          <p:nvPr/>
        </p:nvCxnSpPr>
        <p:spPr>
          <a:xfrm>
            <a:off x="10130949" y="4771895"/>
            <a:ext cx="328481" cy="1577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54760EE1-FB36-7445-885B-3EB28346F13F}"/>
              </a:ext>
            </a:extLst>
          </p:cNvPr>
          <p:cNvCxnSpPr/>
          <p:nvPr/>
        </p:nvCxnSpPr>
        <p:spPr>
          <a:xfrm>
            <a:off x="1600199" y="4972509"/>
            <a:ext cx="428625" cy="0"/>
          </a:xfrm>
          <a:prstGeom prst="line">
            <a:avLst/>
          </a:prstGeom>
          <a:ln w="41275">
            <a:solidFill>
              <a:srgbClr val="113CE1"/>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FFA8D1AB-9102-0443-8BC1-BF4485626448}"/>
              </a:ext>
            </a:extLst>
          </p:cNvPr>
          <p:cNvCxnSpPr/>
          <p:nvPr/>
        </p:nvCxnSpPr>
        <p:spPr>
          <a:xfrm>
            <a:off x="1600199" y="5361946"/>
            <a:ext cx="428625" cy="0"/>
          </a:xfrm>
          <a:prstGeom prst="line">
            <a:avLst/>
          </a:prstGeom>
          <a:ln w="41275">
            <a:solidFill>
              <a:srgbClr val="113CE1"/>
            </a:solidFill>
            <a:prstDash val="sysDot"/>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3FE19A95-29D2-B74C-AE22-D53571C6DC26}"/>
              </a:ext>
            </a:extLst>
          </p:cNvPr>
          <p:cNvSpPr txBox="1"/>
          <p:nvPr/>
        </p:nvSpPr>
        <p:spPr>
          <a:xfrm>
            <a:off x="2065837" y="4787843"/>
            <a:ext cx="488662" cy="369332"/>
          </a:xfrm>
          <a:prstGeom prst="rect">
            <a:avLst/>
          </a:prstGeom>
          <a:noFill/>
        </p:spPr>
        <p:txBody>
          <a:bodyPr wrap="square" rtlCol="0">
            <a:spAutoFit/>
          </a:bodyPr>
          <a:lstStyle/>
          <a:p>
            <a:r>
              <a:rPr lang="fr-FR" b="1" dirty="0"/>
              <a:t>T1</a:t>
            </a:r>
          </a:p>
        </p:txBody>
      </p:sp>
      <p:sp>
        <p:nvSpPr>
          <p:cNvPr id="40" name="ZoneTexte 39">
            <a:extLst>
              <a:ext uri="{FF2B5EF4-FFF2-40B4-BE49-F238E27FC236}">
                <a16:creationId xmlns:a16="http://schemas.microsoft.com/office/drawing/2014/main" id="{0F146EE4-52FE-2244-A977-EEDE7DD7DD77}"/>
              </a:ext>
            </a:extLst>
          </p:cNvPr>
          <p:cNvSpPr txBox="1"/>
          <p:nvPr/>
        </p:nvSpPr>
        <p:spPr>
          <a:xfrm>
            <a:off x="2028824" y="5157175"/>
            <a:ext cx="488662" cy="369332"/>
          </a:xfrm>
          <a:prstGeom prst="rect">
            <a:avLst/>
          </a:prstGeom>
          <a:noFill/>
        </p:spPr>
        <p:txBody>
          <a:bodyPr wrap="square" rtlCol="0">
            <a:spAutoFit/>
          </a:bodyPr>
          <a:lstStyle/>
          <a:p>
            <a:r>
              <a:rPr lang="fr-FR" b="1" dirty="0"/>
              <a:t>T2</a:t>
            </a:r>
          </a:p>
        </p:txBody>
      </p:sp>
      <p:sp>
        <p:nvSpPr>
          <p:cNvPr id="41" name="ZoneTexte 40">
            <a:extLst>
              <a:ext uri="{FF2B5EF4-FFF2-40B4-BE49-F238E27FC236}">
                <a16:creationId xmlns:a16="http://schemas.microsoft.com/office/drawing/2014/main" id="{268F6CDD-30C3-784A-A27A-3C73DCB5FACA}"/>
              </a:ext>
            </a:extLst>
          </p:cNvPr>
          <p:cNvSpPr txBox="1"/>
          <p:nvPr/>
        </p:nvSpPr>
        <p:spPr>
          <a:xfrm>
            <a:off x="9666792" y="2092473"/>
            <a:ext cx="830120" cy="523220"/>
          </a:xfrm>
          <a:prstGeom prst="rect">
            <a:avLst/>
          </a:prstGeom>
          <a:noFill/>
        </p:spPr>
        <p:txBody>
          <a:bodyPr wrap="square" rtlCol="0">
            <a:spAutoFit/>
          </a:bodyPr>
          <a:lstStyle/>
          <a:p>
            <a:r>
              <a:rPr lang="fr-FR" sz="2800" b="1" dirty="0"/>
              <a:t>T1</a:t>
            </a:r>
          </a:p>
        </p:txBody>
      </p:sp>
      <p:cxnSp>
        <p:nvCxnSpPr>
          <p:cNvPr id="42" name="Connecteur droit 41">
            <a:extLst>
              <a:ext uri="{FF2B5EF4-FFF2-40B4-BE49-F238E27FC236}">
                <a16:creationId xmlns:a16="http://schemas.microsoft.com/office/drawing/2014/main" id="{F008A02A-EC41-F946-B3A9-52D98F3D710F}"/>
              </a:ext>
            </a:extLst>
          </p:cNvPr>
          <p:cNvCxnSpPr/>
          <p:nvPr/>
        </p:nvCxnSpPr>
        <p:spPr>
          <a:xfrm>
            <a:off x="9702324" y="2640025"/>
            <a:ext cx="428625" cy="0"/>
          </a:xfrm>
          <a:prstGeom prst="line">
            <a:avLst/>
          </a:prstGeom>
          <a:ln w="41275">
            <a:solidFill>
              <a:srgbClr val="113CE1"/>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F751B03F-769C-B847-B3CF-6C08B20CDAE3}"/>
              </a:ext>
            </a:extLst>
          </p:cNvPr>
          <p:cNvCxnSpPr/>
          <p:nvPr/>
        </p:nvCxnSpPr>
        <p:spPr>
          <a:xfrm>
            <a:off x="9702324" y="3010955"/>
            <a:ext cx="428625"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ZoneTexte 43">
            <a:extLst>
              <a:ext uri="{FF2B5EF4-FFF2-40B4-BE49-F238E27FC236}">
                <a16:creationId xmlns:a16="http://schemas.microsoft.com/office/drawing/2014/main" id="{228BE4C5-6AF7-0748-8E05-5450F741AF5F}"/>
              </a:ext>
            </a:extLst>
          </p:cNvPr>
          <p:cNvSpPr txBox="1"/>
          <p:nvPr/>
        </p:nvSpPr>
        <p:spPr>
          <a:xfrm>
            <a:off x="10188495" y="2443767"/>
            <a:ext cx="488662" cy="369332"/>
          </a:xfrm>
          <a:prstGeom prst="rect">
            <a:avLst/>
          </a:prstGeom>
          <a:noFill/>
        </p:spPr>
        <p:txBody>
          <a:bodyPr wrap="square" rtlCol="0">
            <a:spAutoFit/>
          </a:bodyPr>
          <a:lstStyle/>
          <a:p>
            <a:r>
              <a:rPr lang="fr-FR" b="1" dirty="0">
                <a:solidFill>
                  <a:srgbClr val="113CE1"/>
                </a:solidFill>
              </a:rPr>
              <a:t>S1</a:t>
            </a:r>
          </a:p>
        </p:txBody>
      </p:sp>
      <p:sp>
        <p:nvSpPr>
          <p:cNvPr id="45" name="ZoneTexte 44">
            <a:extLst>
              <a:ext uri="{FF2B5EF4-FFF2-40B4-BE49-F238E27FC236}">
                <a16:creationId xmlns:a16="http://schemas.microsoft.com/office/drawing/2014/main" id="{1B0D4D2F-6AFD-3641-AB0E-D6A7675A1288}"/>
              </a:ext>
            </a:extLst>
          </p:cNvPr>
          <p:cNvSpPr txBox="1"/>
          <p:nvPr/>
        </p:nvSpPr>
        <p:spPr>
          <a:xfrm>
            <a:off x="10184373" y="2811592"/>
            <a:ext cx="488662" cy="369332"/>
          </a:xfrm>
          <a:prstGeom prst="rect">
            <a:avLst/>
          </a:prstGeom>
          <a:noFill/>
        </p:spPr>
        <p:txBody>
          <a:bodyPr wrap="square" rtlCol="0">
            <a:spAutoFit/>
          </a:bodyPr>
          <a:lstStyle/>
          <a:p>
            <a:r>
              <a:rPr lang="fr-FR" b="1" dirty="0">
                <a:solidFill>
                  <a:srgbClr val="FF0000"/>
                </a:solidFill>
              </a:rPr>
              <a:t>S2</a:t>
            </a:r>
          </a:p>
        </p:txBody>
      </p:sp>
      <p:sp>
        <p:nvSpPr>
          <p:cNvPr id="46" name="ZoneTexte 45">
            <a:extLst>
              <a:ext uri="{FF2B5EF4-FFF2-40B4-BE49-F238E27FC236}">
                <a16:creationId xmlns:a16="http://schemas.microsoft.com/office/drawing/2014/main" id="{02B9BEAE-9927-FF4D-A1BF-F967278A1F80}"/>
              </a:ext>
            </a:extLst>
          </p:cNvPr>
          <p:cNvSpPr txBox="1"/>
          <p:nvPr/>
        </p:nvSpPr>
        <p:spPr>
          <a:xfrm>
            <a:off x="7258705" y="5372029"/>
            <a:ext cx="830120" cy="523220"/>
          </a:xfrm>
          <a:prstGeom prst="rect">
            <a:avLst/>
          </a:prstGeom>
          <a:noFill/>
        </p:spPr>
        <p:txBody>
          <a:bodyPr wrap="square" rtlCol="0">
            <a:spAutoFit/>
          </a:bodyPr>
          <a:lstStyle/>
          <a:p>
            <a:r>
              <a:rPr lang="fr-FR" sz="2800" b="1" dirty="0"/>
              <a:t>T2</a:t>
            </a:r>
          </a:p>
        </p:txBody>
      </p:sp>
      <p:cxnSp>
        <p:nvCxnSpPr>
          <p:cNvPr id="47" name="Connecteur droit 46">
            <a:extLst>
              <a:ext uri="{FF2B5EF4-FFF2-40B4-BE49-F238E27FC236}">
                <a16:creationId xmlns:a16="http://schemas.microsoft.com/office/drawing/2014/main" id="{9D97EA30-C9AC-ED46-A989-D4AA28239E2A}"/>
              </a:ext>
            </a:extLst>
          </p:cNvPr>
          <p:cNvCxnSpPr/>
          <p:nvPr/>
        </p:nvCxnSpPr>
        <p:spPr>
          <a:xfrm>
            <a:off x="7286815" y="5949962"/>
            <a:ext cx="428625" cy="0"/>
          </a:xfrm>
          <a:prstGeom prst="line">
            <a:avLst/>
          </a:prstGeom>
          <a:ln w="41275">
            <a:solidFill>
              <a:srgbClr val="113CE1"/>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D1DD82FC-0B0B-3E4E-B779-BEE3389D2F36}"/>
              </a:ext>
            </a:extLst>
          </p:cNvPr>
          <p:cNvCxnSpPr/>
          <p:nvPr/>
        </p:nvCxnSpPr>
        <p:spPr>
          <a:xfrm>
            <a:off x="7290228" y="6335179"/>
            <a:ext cx="428625"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ZoneTexte 48">
            <a:extLst>
              <a:ext uri="{FF2B5EF4-FFF2-40B4-BE49-F238E27FC236}">
                <a16:creationId xmlns:a16="http://schemas.microsoft.com/office/drawing/2014/main" id="{FE26AEA7-1607-CC40-8AE7-90E458418C7B}"/>
              </a:ext>
            </a:extLst>
          </p:cNvPr>
          <p:cNvSpPr txBox="1"/>
          <p:nvPr/>
        </p:nvSpPr>
        <p:spPr>
          <a:xfrm>
            <a:off x="7744751" y="5765296"/>
            <a:ext cx="488662" cy="369332"/>
          </a:xfrm>
          <a:prstGeom prst="rect">
            <a:avLst/>
          </a:prstGeom>
          <a:noFill/>
        </p:spPr>
        <p:txBody>
          <a:bodyPr wrap="square" rtlCol="0">
            <a:spAutoFit/>
          </a:bodyPr>
          <a:lstStyle/>
          <a:p>
            <a:r>
              <a:rPr lang="fr-FR" b="1" dirty="0">
                <a:solidFill>
                  <a:srgbClr val="113CE1"/>
                </a:solidFill>
              </a:rPr>
              <a:t>S1</a:t>
            </a:r>
          </a:p>
        </p:txBody>
      </p:sp>
      <p:sp>
        <p:nvSpPr>
          <p:cNvPr id="50" name="ZoneTexte 49">
            <a:extLst>
              <a:ext uri="{FF2B5EF4-FFF2-40B4-BE49-F238E27FC236}">
                <a16:creationId xmlns:a16="http://schemas.microsoft.com/office/drawing/2014/main" id="{E31AF4AB-378C-7245-A57D-71866D530462}"/>
              </a:ext>
            </a:extLst>
          </p:cNvPr>
          <p:cNvSpPr txBox="1"/>
          <p:nvPr/>
        </p:nvSpPr>
        <p:spPr>
          <a:xfrm>
            <a:off x="7722963" y="6150513"/>
            <a:ext cx="488662" cy="369332"/>
          </a:xfrm>
          <a:prstGeom prst="rect">
            <a:avLst/>
          </a:prstGeom>
          <a:noFill/>
        </p:spPr>
        <p:txBody>
          <a:bodyPr wrap="square" rtlCol="0">
            <a:spAutoFit/>
          </a:bodyPr>
          <a:lstStyle/>
          <a:p>
            <a:r>
              <a:rPr lang="fr-FR" b="1" dirty="0">
                <a:solidFill>
                  <a:srgbClr val="FF0000"/>
                </a:solidFill>
              </a:rPr>
              <a:t>S2</a:t>
            </a:r>
          </a:p>
        </p:txBody>
      </p:sp>
    </p:spTree>
    <p:extLst>
      <p:ext uri="{BB962C8B-B14F-4D97-AF65-F5344CB8AC3E}">
        <p14:creationId xmlns:p14="http://schemas.microsoft.com/office/powerpoint/2010/main" val="35388106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3.  Les ERP</a:t>
            </a:r>
            <a:r>
              <a:rPr lang="de-BE" dirty="0"/>
              <a:t>:</a:t>
            </a:r>
            <a:r>
              <a:rPr lang="fr-FR" dirty="0"/>
              <a:t> Cas cliniques</a:t>
            </a:r>
            <a:endParaRPr lang="en-US" dirty="0"/>
          </a:p>
        </p:txBody>
      </p:sp>
      <p:sp>
        <p:nvSpPr>
          <p:cNvPr id="3" name="Content Placeholder 2"/>
          <p:cNvSpPr>
            <a:spLocks noGrp="1"/>
          </p:cNvSpPr>
          <p:nvPr>
            <p:ph idx="1"/>
          </p:nvPr>
        </p:nvSpPr>
        <p:spPr>
          <a:xfrm>
            <a:off x="615319" y="1610658"/>
            <a:ext cx="11293652" cy="4354714"/>
          </a:xfrm>
        </p:spPr>
        <p:txBody>
          <a:bodyPr>
            <a:normAutofit fontScale="85000" lnSpcReduction="10000"/>
          </a:bodyPr>
          <a:lstStyle/>
          <a:p>
            <a:r>
              <a:rPr lang="fr-BE" b="1" u="sng" dirty="0"/>
              <a:t>En résumé</a:t>
            </a:r>
          </a:p>
          <a:p>
            <a:r>
              <a:rPr lang="fr-BE" dirty="0"/>
              <a:t>Amélioration de l’état clinique du patient en </a:t>
            </a:r>
            <a:r>
              <a:rPr lang="fr-BE" dirty="0" err="1"/>
              <a:t>re-test</a:t>
            </a:r>
            <a:r>
              <a:rPr lang="fr-BE" dirty="0"/>
              <a:t> (subjectif et psychométrique)</a:t>
            </a:r>
          </a:p>
          <a:p>
            <a:r>
              <a:rPr lang="fr-BE" dirty="0"/>
              <a:t>Au niveau des tâches cognitives:</a:t>
            </a:r>
          </a:p>
          <a:p>
            <a:pPr marL="0" indent="0">
              <a:buNone/>
            </a:pPr>
            <a:r>
              <a:rPr lang="fr-BE" dirty="0"/>
              <a:t>	- Diminution du ralentissement (persistant) observé à la tâche </a:t>
            </a:r>
            <a:r>
              <a:rPr lang="fr-BE" dirty="0" err="1"/>
              <a:t>oddball</a:t>
            </a:r>
            <a:r>
              <a:rPr lang="fr-BE" dirty="0"/>
              <a:t> avec un peu plus de ressources 	neuronales allouées au processus de prise de décision (P3b) et à l’effet de nouveauté (P3a) </a:t>
            </a:r>
          </a:p>
          <a:p>
            <a:pPr marL="0" indent="0">
              <a:buNone/>
            </a:pPr>
            <a:r>
              <a:rPr lang="fr-BE" dirty="0"/>
              <a:t>	- Amélioration du nombre d’essais « no-go » inhibés en </a:t>
            </a:r>
            <a:r>
              <a:rPr lang="fr-BE" dirty="0" err="1"/>
              <a:t>re-test</a:t>
            </a:r>
            <a:r>
              <a:rPr lang="fr-BE" dirty="0"/>
              <a:t> (via un ralentissement persistant et 	légèrement accentuée en </a:t>
            </a:r>
            <a:r>
              <a:rPr lang="fr-BE" dirty="0" err="1"/>
              <a:t>re-test</a:t>
            </a:r>
            <a:r>
              <a:rPr lang="fr-BE" dirty="0"/>
              <a:t>) avec un besoin moindre en ressources neuronales dans le versant 	moteur de l’inhibition et un peu plus de ressources neuronales pour la versant cognitif (équilibre).</a:t>
            </a:r>
          </a:p>
          <a:p>
            <a:r>
              <a:rPr lang="fr-BE" dirty="0"/>
              <a:t>Au niveau des tâches perceptives: amélioration du processus de filtrage sensoriel mais légère diminution des ressources neuronales pour les processus d’orientation attentionnelle précoce.</a:t>
            </a:r>
          </a:p>
        </p:txBody>
      </p:sp>
      <p:sp>
        <p:nvSpPr>
          <p:cNvPr id="5" name="Right Arrow 4"/>
          <p:cNvSpPr/>
          <p:nvPr/>
        </p:nvSpPr>
        <p:spPr>
          <a:xfrm>
            <a:off x="1141413" y="5769429"/>
            <a:ext cx="507313" cy="391886"/>
          </a:xfrm>
          <a:prstGeom prst="rightArrow">
            <a:avLst/>
          </a:prstGeom>
          <a:solidFill>
            <a:schemeClr val="bg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TextBox 5"/>
          <p:cNvSpPr txBox="1"/>
          <p:nvPr/>
        </p:nvSpPr>
        <p:spPr>
          <a:xfrm>
            <a:off x="1400512" y="5698734"/>
            <a:ext cx="9387800" cy="830997"/>
          </a:xfrm>
          <a:prstGeom prst="rect">
            <a:avLst/>
          </a:prstGeom>
          <a:noFill/>
        </p:spPr>
        <p:txBody>
          <a:bodyPr wrap="square" rtlCol="0">
            <a:spAutoFit/>
          </a:bodyPr>
          <a:lstStyle/>
          <a:p>
            <a:pPr algn="ctr"/>
            <a:r>
              <a:rPr lang="fr-BE" sz="2400" b="1" dirty="0"/>
              <a:t>Amélioration du profil cognitif/ électrophysiologique en </a:t>
            </a:r>
            <a:r>
              <a:rPr lang="fr-BE" sz="2400" b="1" dirty="0" err="1"/>
              <a:t>re-test</a:t>
            </a:r>
            <a:r>
              <a:rPr lang="fr-BE" sz="2400" b="1" dirty="0"/>
              <a:t> </a:t>
            </a:r>
            <a:r>
              <a:rPr lang="fr-BE" sz="2400" b="1" u="sng" dirty="0"/>
              <a:t>mais</a:t>
            </a:r>
            <a:r>
              <a:rPr lang="fr-BE" sz="2400" b="1" dirty="0"/>
              <a:t> celui-ci ne semble pas encore tout à fait normalisé (patient « à suivre »)</a:t>
            </a:r>
          </a:p>
        </p:txBody>
      </p:sp>
    </p:spTree>
    <p:extLst>
      <p:ext uri="{BB962C8B-B14F-4D97-AF65-F5344CB8AC3E}">
        <p14:creationId xmlns:p14="http://schemas.microsoft.com/office/powerpoint/2010/main" val="25294234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solidFill>
                  <a:prstClr val="black"/>
                </a:solidFill>
              </a:rPr>
              <a:t>3.  Les ERP</a:t>
            </a:r>
            <a:r>
              <a:rPr lang="de-BE" dirty="0">
                <a:solidFill>
                  <a:prstClr val="black"/>
                </a:solidFill>
              </a:rPr>
              <a:t>:</a:t>
            </a:r>
            <a:r>
              <a:rPr lang="fr-FR" dirty="0">
                <a:solidFill>
                  <a:prstClr val="black"/>
                </a:solidFill>
              </a:rPr>
              <a:t> Cas cliniques</a:t>
            </a:r>
            <a:endParaRPr lang="en-US" dirty="0"/>
          </a:p>
        </p:txBody>
      </p:sp>
      <p:sp>
        <p:nvSpPr>
          <p:cNvPr id="3" name="Content Placeholder 2"/>
          <p:cNvSpPr>
            <a:spLocks noGrp="1"/>
          </p:cNvSpPr>
          <p:nvPr>
            <p:ph idx="1"/>
          </p:nvPr>
        </p:nvSpPr>
        <p:spPr/>
        <p:txBody>
          <a:bodyPr>
            <a:normAutofit fontScale="92500" lnSpcReduction="10000"/>
          </a:bodyPr>
          <a:lstStyle/>
          <a:p>
            <a:pPr algn="just"/>
            <a:r>
              <a:rPr lang="fr-BE" dirty="0"/>
              <a:t>Vignette 2</a:t>
            </a:r>
          </a:p>
          <a:p>
            <a:pPr algn="just">
              <a:buFontTx/>
              <a:buChar char="-"/>
            </a:pPr>
            <a:r>
              <a:rPr lang="fr-BE" dirty="0"/>
              <a:t>Homme de 24 ans, étudiant dans le supérieur</a:t>
            </a:r>
          </a:p>
          <a:p>
            <a:pPr algn="just">
              <a:buFontTx/>
              <a:buChar char="-"/>
            </a:pPr>
            <a:r>
              <a:rPr lang="fr-BE" dirty="0"/>
              <a:t>PEC ambulatoire à visée diagnostique (évaluation)</a:t>
            </a:r>
          </a:p>
          <a:p>
            <a:pPr algn="just">
              <a:buFontTx/>
              <a:buChar char="-"/>
            </a:pPr>
            <a:r>
              <a:rPr lang="fr-BE" dirty="0"/>
              <a:t>Fortes difficultés rapportées dans la concentration et la gestion des émotions</a:t>
            </a:r>
          </a:p>
          <a:p>
            <a:pPr algn="just">
              <a:buFontTx/>
              <a:buChar char="-"/>
            </a:pPr>
            <a:r>
              <a:rPr lang="fr-BE" dirty="0"/>
              <a:t>Hypothèse diagnostique de TDA et suspicion d’HPI</a:t>
            </a:r>
          </a:p>
          <a:p>
            <a:pPr algn="just">
              <a:buFontTx/>
              <a:buChar char="-"/>
            </a:pPr>
            <a:r>
              <a:rPr lang="fr-BE" dirty="0"/>
              <a:t>Traitement: néant</a:t>
            </a:r>
          </a:p>
          <a:p>
            <a:pPr algn="just">
              <a:buFontTx/>
              <a:buChar char="-"/>
            </a:pPr>
            <a:r>
              <a:rPr lang="fr-BE" b="1" dirty="0"/>
              <a:t>Evaluation ponctuelle et complémentaire à visée diagnostique</a:t>
            </a:r>
          </a:p>
          <a:p>
            <a:pPr>
              <a:buFontTx/>
              <a:buChar char="-"/>
            </a:pPr>
            <a:endParaRPr lang="fr-BE" dirty="0"/>
          </a:p>
          <a:p>
            <a:pPr>
              <a:buFontTx/>
              <a:buChar char="-"/>
            </a:pPr>
            <a:endParaRPr lang="fr-BE" dirty="0"/>
          </a:p>
          <a:p>
            <a:pPr>
              <a:buFontTx/>
              <a:buChar char="-"/>
            </a:pPr>
            <a:endParaRPr lang="fr-BE" dirty="0"/>
          </a:p>
        </p:txBody>
      </p:sp>
    </p:spTree>
    <p:extLst>
      <p:ext uri="{BB962C8B-B14F-4D97-AF65-F5344CB8AC3E}">
        <p14:creationId xmlns:p14="http://schemas.microsoft.com/office/powerpoint/2010/main" val="35206793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solidFill>
                  <a:prstClr val="black"/>
                </a:solidFill>
              </a:rPr>
              <a:t>3.  Les ERP</a:t>
            </a:r>
            <a:r>
              <a:rPr lang="de-BE" dirty="0">
                <a:solidFill>
                  <a:prstClr val="black"/>
                </a:solidFill>
              </a:rPr>
              <a:t>:</a:t>
            </a:r>
            <a:r>
              <a:rPr lang="fr-FR" dirty="0">
                <a:solidFill>
                  <a:prstClr val="black"/>
                </a:solidFill>
              </a:rPr>
              <a:t> Cas cliniques</a:t>
            </a:r>
            <a:endParaRPr lang="en-US" dirty="0"/>
          </a:p>
        </p:txBody>
      </p:sp>
      <p:sp>
        <p:nvSpPr>
          <p:cNvPr id="3" name="Content Placeholder 2"/>
          <p:cNvSpPr>
            <a:spLocks noGrp="1"/>
          </p:cNvSpPr>
          <p:nvPr>
            <p:ph idx="1"/>
          </p:nvPr>
        </p:nvSpPr>
        <p:spPr>
          <a:xfrm>
            <a:off x="824889" y="1642818"/>
            <a:ext cx="9905999" cy="3541714"/>
          </a:xfrm>
        </p:spPr>
        <p:txBody>
          <a:bodyPr/>
          <a:lstStyle/>
          <a:p>
            <a:r>
              <a:rPr lang="fr-FR" dirty="0"/>
              <a:t>Tâche oddball</a:t>
            </a:r>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673875120"/>
              </p:ext>
            </p:extLst>
          </p:nvPr>
        </p:nvGraphicFramePr>
        <p:xfrm>
          <a:off x="824890" y="2360650"/>
          <a:ext cx="2929426" cy="2926080"/>
        </p:xfrm>
        <a:graphic>
          <a:graphicData uri="http://schemas.openxmlformats.org/drawingml/2006/table">
            <a:tbl>
              <a:tblPr firstRow="1" firstCol="1" bandRow="1">
                <a:tableStyleId>{5940675A-B579-460E-94D1-54222C63F5DA}</a:tableStyleId>
              </a:tblPr>
              <a:tblGrid>
                <a:gridCol w="1328126">
                  <a:extLst>
                    <a:ext uri="{9D8B030D-6E8A-4147-A177-3AD203B41FA5}">
                      <a16:colId xmlns:a16="http://schemas.microsoft.com/office/drawing/2014/main" val="3959259503"/>
                    </a:ext>
                  </a:extLst>
                </a:gridCol>
                <a:gridCol w="1601300">
                  <a:extLst>
                    <a:ext uri="{9D8B030D-6E8A-4147-A177-3AD203B41FA5}">
                      <a16:colId xmlns:a16="http://schemas.microsoft.com/office/drawing/2014/main" val="358082578"/>
                    </a:ext>
                  </a:extLst>
                </a:gridCol>
              </a:tblGrid>
              <a:tr h="0">
                <a:tc>
                  <a:txBody>
                    <a:bodyPr/>
                    <a:lstStyle/>
                    <a:p>
                      <a:pPr algn="ctr">
                        <a:lnSpc>
                          <a:spcPct val="150000"/>
                        </a:lnSpc>
                        <a:spcAft>
                          <a:spcPts val="0"/>
                        </a:spcAft>
                      </a:pPr>
                      <a:r>
                        <a:rPr lang="fr-FR" sz="1600" dirty="0">
                          <a:effectLst/>
                        </a:rPr>
                        <a:t> </a:t>
                      </a:r>
                      <a:endParaRPr lang="en-US" sz="1600"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gn="ctr">
                        <a:lnSpc>
                          <a:spcPct val="150000"/>
                        </a:lnSpc>
                        <a:spcAft>
                          <a:spcPts val="0"/>
                        </a:spcAft>
                      </a:pPr>
                      <a:r>
                        <a:rPr lang="fr-FR" sz="1600">
                          <a:effectLst/>
                        </a:rPr>
                        <a:t>T1</a:t>
                      </a:r>
                      <a:endParaRPr lang="en-US" sz="1600">
                        <a:effectLst/>
                        <a:latin typeface="Cambria" panose="020405030504060302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2519043927"/>
                  </a:ext>
                </a:extLst>
              </a:tr>
              <a:tr h="0">
                <a:tc>
                  <a:txBody>
                    <a:bodyPr/>
                    <a:lstStyle/>
                    <a:p>
                      <a:pPr algn="ctr">
                        <a:lnSpc>
                          <a:spcPct val="150000"/>
                        </a:lnSpc>
                        <a:spcAft>
                          <a:spcPts val="0"/>
                        </a:spcAft>
                      </a:pPr>
                      <a:r>
                        <a:rPr lang="fr-FR" sz="1600" b="1" dirty="0">
                          <a:effectLst/>
                        </a:rPr>
                        <a:t>% de réponses correctes</a:t>
                      </a:r>
                      <a:endParaRPr lang="en-US" sz="1600" b="1"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gn="ctr">
                        <a:lnSpc>
                          <a:spcPct val="150000"/>
                        </a:lnSpc>
                        <a:spcAft>
                          <a:spcPts val="0"/>
                        </a:spcAft>
                      </a:pPr>
                      <a:r>
                        <a:rPr lang="fr-FR" sz="1600" dirty="0">
                          <a:effectLst/>
                        </a:rPr>
                        <a:t>100</a:t>
                      </a:r>
                      <a:endParaRPr lang="en-US" sz="1600" dirty="0">
                        <a:effectLst/>
                        <a:latin typeface="Cambria" panose="020405030504060302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3809038140"/>
                  </a:ext>
                </a:extLst>
              </a:tr>
              <a:tr h="0">
                <a:tc>
                  <a:txBody>
                    <a:bodyPr/>
                    <a:lstStyle/>
                    <a:p>
                      <a:pPr algn="ctr">
                        <a:lnSpc>
                          <a:spcPct val="150000"/>
                        </a:lnSpc>
                        <a:spcAft>
                          <a:spcPts val="0"/>
                        </a:spcAft>
                      </a:pPr>
                      <a:r>
                        <a:rPr lang="fr-FR" sz="1600" b="1" dirty="0">
                          <a:effectLst/>
                        </a:rPr>
                        <a:t>Temps de réaction (ms)</a:t>
                      </a:r>
                      <a:endParaRPr lang="en-US" sz="1600" b="1"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gn="ctr">
                        <a:lnSpc>
                          <a:spcPct val="150000"/>
                        </a:lnSpc>
                        <a:spcAft>
                          <a:spcPts val="0"/>
                        </a:spcAft>
                      </a:pPr>
                      <a:r>
                        <a:rPr lang="fr-FR" sz="1600" dirty="0">
                          <a:effectLst/>
                        </a:rPr>
                        <a:t>484</a:t>
                      </a:r>
                      <a:endParaRPr lang="en-US" sz="1600" dirty="0">
                        <a:effectLst/>
                        <a:latin typeface="Cambria" panose="020405030504060302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2247746437"/>
                  </a:ext>
                </a:extLst>
              </a:tr>
              <a:tr h="0">
                <a:tc>
                  <a:txBody>
                    <a:bodyPr/>
                    <a:lstStyle/>
                    <a:p>
                      <a:pPr algn="ctr">
                        <a:lnSpc>
                          <a:spcPct val="150000"/>
                        </a:lnSpc>
                        <a:spcAft>
                          <a:spcPts val="0"/>
                        </a:spcAft>
                      </a:pPr>
                      <a:r>
                        <a:rPr lang="fr-FR" sz="1600" b="1" dirty="0">
                          <a:effectLst/>
                        </a:rPr>
                        <a:t>Fausses alarmes</a:t>
                      </a:r>
                      <a:endParaRPr lang="en-US" sz="1600" b="1"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gn="ctr">
                        <a:lnSpc>
                          <a:spcPct val="150000"/>
                        </a:lnSpc>
                        <a:spcAft>
                          <a:spcPts val="0"/>
                        </a:spcAft>
                      </a:pPr>
                      <a:r>
                        <a:rPr lang="fr-FR" sz="1600" dirty="0">
                          <a:effectLst/>
                        </a:rPr>
                        <a:t>1</a:t>
                      </a:r>
                      <a:endParaRPr lang="en-US" sz="1600" dirty="0">
                        <a:effectLst/>
                        <a:latin typeface="Cambria" panose="020405030504060302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759611247"/>
                  </a:ext>
                </a:extLst>
              </a:tr>
            </a:tbl>
          </a:graphicData>
        </a:graphic>
      </p:graphicFrame>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6659" y="1739398"/>
            <a:ext cx="7137276" cy="4573937"/>
          </a:xfrm>
          <a:prstGeom prst="rect">
            <a:avLst/>
          </a:prstGeom>
        </p:spPr>
      </p:pic>
      <p:sp>
        <p:nvSpPr>
          <p:cNvPr id="7" name="ZoneTexte 6">
            <a:extLst>
              <a:ext uri="{FF2B5EF4-FFF2-40B4-BE49-F238E27FC236}">
                <a16:creationId xmlns:a16="http://schemas.microsoft.com/office/drawing/2014/main" id="{9101DF1B-6009-CD4E-9FC2-5E8FC61675FA}"/>
              </a:ext>
            </a:extLst>
          </p:cNvPr>
          <p:cNvSpPr txBox="1"/>
          <p:nvPr/>
        </p:nvSpPr>
        <p:spPr>
          <a:xfrm>
            <a:off x="8983584" y="1767204"/>
            <a:ext cx="749168" cy="461665"/>
          </a:xfrm>
          <a:prstGeom prst="rect">
            <a:avLst/>
          </a:prstGeom>
          <a:noFill/>
        </p:spPr>
        <p:txBody>
          <a:bodyPr wrap="square" rtlCol="0">
            <a:spAutoFit/>
          </a:bodyPr>
          <a:lstStyle/>
          <a:p>
            <a:r>
              <a:rPr lang="fr-FR" sz="2400" b="1" dirty="0"/>
              <a:t>P3b</a:t>
            </a:r>
          </a:p>
        </p:txBody>
      </p:sp>
      <p:sp>
        <p:nvSpPr>
          <p:cNvPr id="8" name="ZoneTexte 7">
            <a:extLst>
              <a:ext uri="{FF2B5EF4-FFF2-40B4-BE49-F238E27FC236}">
                <a16:creationId xmlns:a16="http://schemas.microsoft.com/office/drawing/2014/main" id="{ADB3F670-84A7-2B47-A6D0-F60B840683F5}"/>
              </a:ext>
            </a:extLst>
          </p:cNvPr>
          <p:cNvSpPr txBox="1"/>
          <p:nvPr/>
        </p:nvSpPr>
        <p:spPr>
          <a:xfrm>
            <a:off x="6955683" y="2108201"/>
            <a:ext cx="749168" cy="461665"/>
          </a:xfrm>
          <a:prstGeom prst="rect">
            <a:avLst/>
          </a:prstGeom>
          <a:noFill/>
        </p:spPr>
        <p:txBody>
          <a:bodyPr wrap="square" rtlCol="0">
            <a:spAutoFit/>
          </a:bodyPr>
          <a:lstStyle/>
          <a:p>
            <a:r>
              <a:rPr lang="fr-FR" sz="2400" b="1" dirty="0"/>
              <a:t>P3a</a:t>
            </a:r>
          </a:p>
        </p:txBody>
      </p:sp>
      <p:cxnSp>
        <p:nvCxnSpPr>
          <p:cNvPr id="9" name="Connecteur droit avec flèche 8">
            <a:extLst>
              <a:ext uri="{FF2B5EF4-FFF2-40B4-BE49-F238E27FC236}">
                <a16:creationId xmlns:a16="http://schemas.microsoft.com/office/drawing/2014/main" id="{AE84041C-F04D-4844-AB4B-5C207D698151}"/>
              </a:ext>
            </a:extLst>
          </p:cNvPr>
          <p:cNvCxnSpPr>
            <a:cxnSpLocks/>
            <a:stCxn id="7" idx="1"/>
          </p:cNvCxnSpPr>
          <p:nvPr/>
        </p:nvCxnSpPr>
        <p:spPr>
          <a:xfrm flipH="1" flipV="1">
            <a:off x="8586865" y="1885950"/>
            <a:ext cx="396719" cy="1120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CC65691C-45D9-D94A-99B7-C3DA6447E070}"/>
              </a:ext>
            </a:extLst>
          </p:cNvPr>
          <p:cNvCxnSpPr>
            <a:cxnSpLocks/>
          </p:cNvCxnSpPr>
          <p:nvPr/>
        </p:nvCxnSpPr>
        <p:spPr>
          <a:xfrm flipV="1">
            <a:off x="7588730" y="2325952"/>
            <a:ext cx="402592" cy="9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230E0232-3F84-244A-868F-92E5115BDF8C}"/>
              </a:ext>
            </a:extLst>
          </p:cNvPr>
          <p:cNvCxnSpPr/>
          <p:nvPr/>
        </p:nvCxnSpPr>
        <p:spPr>
          <a:xfrm>
            <a:off x="7264006" y="5414964"/>
            <a:ext cx="428625" cy="0"/>
          </a:xfrm>
          <a:prstGeom prst="line">
            <a:avLst/>
          </a:prstGeom>
          <a:ln w="41275">
            <a:solidFill>
              <a:srgbClr val="113CE1"/>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B5D4C96B-B124-F145-894E-95BDB976912C}"/>
              </a:ext>
            </a:extLst>
          </p:cNvPr>
          <p:cNvCxnSpPr/>
          <p:nvPr/>
        </p:nvCxnSpPr>
        <p:spPr>
          <a:xfrm>
            <a:off x="7276226" y="5695951"/>
            <a:ext cx="428625" cy="0"/>
          </a:xfrm>
          <a:prstGeom prst="line">
            <a:avLst/>
          </a:prstGeom>
          <a:ln w="41275">
            <a:solidFill>
              <a:srgbClr val="FF0000"/>
            </a:solidFill>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BB689BAE-E858-C145-8303-EFE5BF5200C1}"/>
              </a:ext>
            </a:extLst>
          </p:cNvPr>
          <p:cNvCxnSpPr/>
          <p:nvPr/>
        </p:nvCxnSpPr>
        <p:spPr>
          <a:xfrm>
            <a:off x="7264006" y="5976938"/>
            <a:ext cx="428625" cy="0"/>
          </a:xfrm>
          <a:prstGeom prst="line">
            <a:avLst/>
          </a:prstGeom>
          <a:ln w="41275">
            <a:solidFill>
              <a:srgbClr val="00F700"/>
            </a:solidFill>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546ECE5B-310F-914E-8304-3DFC21CEA1E2}"/>
              </a:ext>
            </a:extLst>
          </p:cNvPr>
          <p:cNvSpPr txBox="1"/>
          <p:nvPr/>
        </p:nvSpPr>
        <p:spPr>
          <a:xfrm>
            <a:off x="7746990" y="5215182"/>
            <a:ext cx="1454159" cy="369332"/>
          </a:xfrm>
          <a:prstGeom prst="rect">
            <a:avLst/>
          </a:prstGeom>
          <a:noFill/>
        </p:spPr>
        <p:txBody>
          <a:bodyPr wrap="square" rtlCol="0">
            <a:spAutoFit/>
          </a:bodyPr>
          <a:lstStyle/>
          <a:p>
            <a:r>
              <a:rPr lang="fr-FR" b="1" dirty="0"/>
              <a:t>Déviants</a:t>
            </a:r>
          </a:p>
        </p:txBody>
      </p:sp>
      <p:sp>
        <p:nvSpPr>
          <p:cNvPr id="20" name="ZoneTexte 19">
            <a:extLst>
              <a:ext uri="{FF2B5EF4-FFF2-40B4-BE49-F238E27FC236}">
                <a16:creationId xmlns:a16="http://schemas.microsoft.com/office/drawing/2014/main" id="{23D413DB-0477-0743-A1E6-0F5E42A27F07}"/>
              </a:ext>
            </a:extLst>
          </p:cNvPr>
          <p:cNvSpPr txBox="1"/>
          <p:nvPr/>
        </p:nvSpPr>
        <p:spPr>
          <a:xfrm>
            <a:off x="7742226" y="5511285"/>
            <a:ext cx="1454159" cy="369332"/>
          </a:xfrm>
          <a:prstGeom prst="rect">
            <a:avLst/>
          </a:prstGeom>
          <a:noFill/>
        </p:spPr>
        <p:txBody>
          <a:bodyPr wrap="square" rtlCol="0">
            <a:spAutoFit/>
          </a:bodyPr>
          <a:lstStyle/>
          <a:p>
            <a:r>
              <a:rPr lang="fr-FR" b="1" dirty="0"/>
              <a:t>Distracteurs</a:t>
            </a:r>
          </a:p>
        </p:txBody>
      </p:sp>
      <p:sp>
        <p:nvSpPr>
          <p:cNvPr id="21" name="ZoneTexte 20">
            <a:extLst>
              <a:ext uri="{FF2B5EF4-FFF2-40B4-BE49-F238E27FC236}">
                <a16:creationId xmlns:a16="http://schemas.microsoft.com/office/drawing/2014/main" id="{BDE0DC90-84CA-7B48-AE82-F9E9FF74BEA0}"/>
              </a:ext>
            </a:extLst>
          </p:cNvPr>
          <p:cNvSpPr txBox="1"/>
          <p:nvPr/>
        </p:nvSpPr>
        <p:spPr>
          <a:xfrm>
            <a:off x="7746990" y="5785208"/>
            <a:ext cx="1454159" cy="369332"/>
          </a:xfrm>
          <a:prstGeom prst="rect">
            <a:avLst/>
          </a:prstGeom>
          <a:noFill/>
        </p:spPr>
        <p:txBody>
          <a:bodyPr wrap="square" rtlCol="0">
            <a:spAutoFit/>
          </a:bodyPr>
          <a:lstStyle/>
          <a:p>
            <a:r>
              <a:rPr lang="fr-FR" b="1" dirty="0"/>
              <a:t>Fréquents</a:t>
            </a:r>
          </a:p>
        </p:txBody>
      </p:sp>
    </p:spTree>
    <p:extLst>
      <p:ext uri="{BB962C8B-B14F-4D97-AF65-F5344CB8AC3E}">
        <p14:creationId xmlns:p14="http://schemas.microsoft.com/office/powerpoint/2010/main" val="9740371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solidFill>
                  <a:prstClr val="black"/>
                </a:solidFill>
              </a:rPr>
              <a:t>3.  Les ERP</a:t>
            </a:r>
            <a:r>
              <a:rPr lang="de-BE" dirty="0">
                <a:solidFill>
                  <a:prstClr val="black"/>
                </a:solidFill>
              </a:rPr>
              <a:t>:</a:t>
            </a:r>
            <a:r>
              <a:rPr lang="fr-FR" dirty="0">
                <a:solidFill>
                  <a:prstClr val="black"/>
                </a:solidFill>
              </a:rPr>
              <a:t> Cas cliniques</a:t>
            </a:r>
            <a:endParaRPr lang="en-US" dirty="0"/>
          </a:p>
        </p:txBody>
      </p:sp>
      <p:sp>
        <p:nvSpPr>
          <p:cNvPr id="3" name="Content Placeholder 2"/>
          <p:cNvSpPr>
            <a:spLocks noGrp="1"/>
          </p:cNvSpPr>
          <p:nvPr>
            <p:ph idx="1"/>
          </p:nvPr>
        </p:nvSpPr>
        <p:spPr>
          <a:xfrm>
            <a:off x="807304" y="1660403"/>
            <a:ext cx="9905999" cy="3541714"/>
          </a:xfrm>
        </p:spPr>
        <p:txBody>
          <a:bodyPr/>
          <a:lstStyle/>
          <a:p>
            <a:r>
              <a:rPr lang="fr-BE" dirty="0"/>
              <a:t>Tâche go/no-go</a:t>
            </a:r>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280440335"/>
              </p:ext>
            </p:extLst>
          </p:nvPr>
        </p:nvGraphicFramePr>
        <p:xfrm>
          <a:off x="807304" y="2341527"/>
          <a:ext cx="2720071" cy="3657600"/>
        </p:xfrm>
        <a:graphic>
          <a:graphicData uri="http://schemas.openxmlformats.org/drawingml/2006/table">
            <a:tbl>
              <a:tblPr firstRow="1" firstCol="1" bandRow="1">
                <a:tableStyleId>{5940675A-B579-460E-94D1-54222C63F5DA}</a:tableStyleId>
              </a:tblPr>
              <a:tblGrid>
                <a:gridCol w="1359796">
                  <a:extLst>
                    <a:ext uri="{9D8B030D-6E8A-4147-A177-3AD203B41FA5}">
                      <a16:colId xmlns:a16="http://schemas.microsoft.com/office/drawing/2014/main" val="3530547799"/>
                    </a:ext>
                  </a:extLst>
                </a:gridCol>
                <a:gridCol w="1360275">
                  <a:extLst>
                    <a:ext uri="{9D8B030D-6E8A-4147-A177-3AD203B41FA5}">
                      <a16:colId xmlns:a16="http://schemas.microsoft.com/office/drawing/2014/main" val="470390623"/>
                    </a:ext>
                  </a:extLst>
                </a:gridCol>
              </a:tblGrid>
              <a:tr h="274821">
                <a:tc>
                  <a:txBody>
                    <a:bodyPr/>
                    <a:lstStyle/>
                    <a:p>
                      <a:pPr algn="ctr">
                        <a:lnSpc>
                          <a:spcPct val="150000"/>
                        </a:lnSpc>
                        <a:spcAft>
                          <a:spcPts val="0"/>
                        </a:spcAft>
                      </a:pPr>
                      <a:r>
                        <a:rPr lang="fr-FR" sz="1600" b="1" dirty="0">
                          <a:effectLst/>
                        </a:rPr>
                        <a:t> </a:t>
                      </a:r>
                      <a:endParaRPr lang="en-US" sz="1600" b="1"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gn="ctr">
                        <a:lnSpc>
                          <a:spcPct val="150000"/>
                        </a:lnSpc>
                        <a:spcAft>
                          <a:spcPts val="0"/>
                        </a:spcAft>
                      </a:pPr>
                      <a:r>
                        <a:rPr lang="fr-FR" sz="1600" b="0" dirty="0">
                          <a:effectLst/>
                        </a:rPr>
                        <a:t>T1</a:t>
                      </a:r>
                      <a:endParaRPr lang="en-US" sz="1600" b="0" dirty="0">
                        <a:effectLst/>
                        <a:latin typeface="Cambria" panose="020405030504060302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1614469003"/>
                  </a:ext>
                </a:extLst>
              </a:tr>
              <a:tr h="0">
                <a:tc>
                  <a:txBody>
                    <a:bodyPr/>
                    <a:lstStyle/>
                    <a:p>
                      <a:pPr algn="ctr">
                        <a:lnSpc>
                          <a:spcPct val="150000"/>
                        </a:lnSpc>
                        <a:spcAft>
                          <a:spcPts val="0"/>
                        </a:spcAft>
                      </a:pPr>
                      <a:r>
                        <a:rPr lang="fr-FR" sz="1600" b="1" dirty="0">
                          <a:effectLst/>
                        </a:rPr>
                        <a:t>% d’essais correctement inhibés</a:t>
                      </a:r>
                      <a:endParaRPr lang="en-US" sz="1600" b="1"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gn="ctr">
                        <a:lnSpc>
                          <a:spcPct val="150000"/>
                        </a:lnSpc>
                        <a:spcAft>
                          <a:spcPts val="0"/>
                        </a:spcAft>
                      </a:pPr>
                      <a:r>
                        <a:rPr lang="fr-FR" sz="1600" b="0" dirty="0">
                          <a:effectLst/>
                        </a:rPr>
                        <a:t>63,75</a:t>
                      </a:r>
                      <a:endParaRPr lang="en-US" sz="1600" b="0" dirty="0">
                        <a:effectLst/>
                        <a:latin typeface="Cambria" panose="020405030504060302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1793697471"/>
                  </a:ext>
                </a:extLst>
              </a:tr>
              <a:tr h="0">
                <a:tc>
                  <a:txBody>
                    <a:bodyPr/>
                    <a:lstStyle/>
                    <a:p>
                      <a:pPr algn="ctr">
                        <a:lnSpc>
                          <a:spcPct val="150000"/>
                        </a:lnSpc>
                        <a:spcAft>
                          <a:spcPts val="0"/>
                        </a:spcAft>
                      </a:pPr>
                      <a:r>
                        <a:rPr lang="fr-FR" sz="1600" b="1" dirty="0">
                          <a:effectLst/>
                        </a:rPr>
                        <a:t>% de réponses correctes</a:t>
                      </a:r>
                      <a:endParaRPr lang="en-US" sz="1600" b="1"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gn="ctr">
                        <a:lnSpc>
                          <a:spcPct val="150000"/>
                        </a:lnSpc>
                        <a:spcAft>
                          <a:spcPts val="0"/>
                        </a:spcAft>
                      </a:pPr>
                      <a:r>
                        <a:rPr lang="fr-FR" sz="1600" b="0" dirty="0">
                          <a:effectLst/>
                        </a:rPr>
                        <a:t>99,46</a:t>
                      </a:r>
                      <a:endParaRPr lang="en-US" sz="1600" b="0" dirty="0">
                        <a:effectLst/>
                        <a:latin typeface="Cambria" panose="020405030504060302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3499885247"/>
                  </a:ext>
                </a:extLst>
              </a:tr>
              <a:tr h="0">
                <a:tc>
                  <a:txBody>
                    <a:bodyPr/>
                    <a:lstStyle/>
                    <a:p>
                      <a:pPr algn="ctr">
                        <a:lnSpc>
                          <a:spcPct val="150000"/>
                        </a:lnSpc>
                        <a:spcAft>
                          <a:spcPts val="0"/>
                        </a:spcAft>
                      </a:pPr>
                      <a:r>
                        <a:rPr lang="fr-FR" sz="1600" b="1" dirty="0">
                          <a:effectLst/>
                        </a:rPr>
                        <a:t>Temps de réaction (essais</a:t>
                      </a:r>
                      <a:r>
                        <a:rPr lang="fr-FR" sz="1600" b="1" baseline="0" dirty="0">
                          <a:effectLst/>
                        </a:rPr>
                        <a:t> </a:t>
                      </a:r>
                      <a:r>
                        <a:rPr lang="fr-FR" sz="1600" b="1" i="1" dirty="0">
                          <a:effectLst/>
                        </a:rPr>
                        <a:t>go </a:t>
                      </a:r>
                      <a:r>
                        <a:rPr lang="fr-FR" sz="1600" b="1" i="0" dirty="0">
                          <a:effectLst/>
                        </a:rPr>
                        <a:t>ms</a:t>
                      </a:r>
                      <a:r>
                        <a:rPr lang="fr-FR" sz="1600" b="1" dirty="0">
                          <a:effectLst/>
                        </a:rPr>
                        <a:t>)</a:t>
                      </a:r>
                      <a:endParaRPr lang="en-US" sz="1600" b="1"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gn="ctr">
                        <a:lnSpc>
                          <a:spcPct val="150000"/>
                        </a:lnSpc>
                        <a:spcAft>
                          <a:spcPts val="0"/>
                        </a:spcAft>
                      </a:pPr>
                      <a:r>
                        <a:rPr lang="fr-FR" sz="1600" b="0" dirty="0">
                          <a:effectLst/>
                        </a:rPr>
                        <a:t>317</a:t>
                      </a:r>
                      <a:endParaRPr lang="en-US" sz="1600" b="0" dirty="0">
                        <a:effectLst/>
                        <a:latin typeface="Cambria" panose="020405030504060302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3561521941"/>
                  </a:ext>
                </a:extLst>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9356" y="1759860"/>
            <a:ext cx="7222163" cy="4585936"/>
          </a:xfrm>
          <a:prstGeom prst="rect">
            <a:avLst/>
          </a:prstGeom>
        </p:spPr>
      </p:pic>
      <p:sp>
        <p:nvSpPr>
          <p:cNvPr id="6" name="ZoneTexte 5">
            <a:extLst>
              <a:ext uri="{FF2B5EF4-FFF2-40B4-BE49-F238E27FC236}">
                <a16:creationId xmlns:a16="http://schemas.microsoft.com/office/drawing/2014/main" id="{9394D15D-9A61-CC48-AC8A-B4FFAF5B8E2E}"/>
              </a:ext>
            </a:extLst>
          </p:cNvPr>
          <p:cNvSpPr txBox="1"/>
          <p:nvPr/>
        </p:nvSpPr>
        <p:spPr>
          <a:xfrm>
            <a:off x="6401145" y="1882359"/>
            <a:ext cx="1540012" cy="461665"/>
          </a:xfrm>
          <a:prstGeom prst="rect">
            <a:avLst/>
          </a:prstGeom>
          <a:noFill/>
        </p:spPr>
        <p:txBody>
          <a:bodyPr wrap="square" rtlCol="0">
            <a:spAutoFit/>
          </a:bodyPr>
          <a:lstStyle/>
          <a:p>
            <a:r>
              <a:rPr lang="fr-FR" sz="2400" b="1" dirty="0"/>
              <a:t>NogoP3</a:t>
            </a:r>
          </a:p>
        </p:txBody>
      </p:sp>
      <p:sp>
        <p:nvSpPr>
          <p:cNvPr id="7" name="ZoneTexte 6">
            <a:extLst>
              <a:ext uri="{FF2B5EF4-FFF2-40B4-BE49-F238E27FC236}">
                <a16:creationId xmlns:a16="http://schemas.microsoft.com/office/drawing/2014/main" id="{218625F7-AFED-5248-8981-E0B414F03A56}"/>
              </a:ext>
            </a:extLst>
          </p:cNvPr>
          <p:cNvSpPr txBox="1"/>
          <p:nvPr/>
        </p:nvSpPr>
        <p:spPr>
          <a:xfrm>
            <a:off x="7941157" y="5606242"/>
            <a:ext cx="1540012" cy="461665"/>
          </a:xfrm>
          <a:prstGeom prst="rect">
            <a:avLst/>
          </a:prstGeom>
          <a:noFill/>
        </p:spPr>
        <p:txBody>
          <a:bodyPr wrap="square" rtlCol="0">
            <a:spAutoFit/>
          </a:bodyPr>
          <a:lstStyle/>
          <a:p>
            <a:r>
              <a:rPr lang="fr-FR" sz="2400" b="1" dirty="0"/>
              <a:t>NogoN2</a:t>
            </a:r>
          </a:p>
        </p:txBody>
      </p:sp>
      <p:cxnSp>
        <p:nvCxnSpPr>
          <p:cNvPr id="8" name="Connecteur droit avec flèche 7">
            <a:extLst>
              <a:ext uri="{FF2B5EF4-FFF2-40B4-BE49-F238E27FC236}">
                <a16:creationId xmlns:a16="http://schemas.microsoft.com/office/drawing/2014/main" id="{8E6815EB-923A-894B-9FA5-8A9C766E33C5}"/>
              </a:ext>
            </a:extLst>
          </p:cNvPr>
          <p:cNvCxnSpPr>
            <a:cxnSpLocks/>
          </p:cNvCxnSpPr>
          <p:nvPr/>
        </p:nvCxnSpPr>
        <p:spPr>
          <a:xfrm>
            <a:off x="7572375" y="2097088"/>
            <a:ext cx="742950"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397A9FD2-509F-3D48-948F-F232ED558B80}"/>
              </a:ext>
            </a:extLst>
          </p:cNvPr>
          <p:cNvCxnSpPr>
            <a:cxnSpLocks/>
          </p:cNvCxnSpPr>
          <p:nvPr/>
        </p:nvCxnSpPr>
        <p:spPr>
          <a:xfrm flipH="1">
            <a:off x="7443788" y="5837073"/>
            <a:ext cx="494676" cy="3302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188E436C-DFC0-6149-8E04-5D8ECD167BCA}"/>
              </a:ext>
            </a:extLst>
          </p:cNvPr>
          <p:cNvCxnSpPr/>
          <p:nvPr/>
        </p:nvCxnSpPr>
        <p:spPr>
          <a:xfrm>
            <a:off x="9481169" y="5975574"/>
            <a:ext cx="428625" cy="0"/>
          </a:xfrm>
          <a:prstGeom prst="line">
            <a:avLst/>
          </a:prstGeom>
          <a:ln w="41275">
            <a:solidFill>
              <a:srgbClr val="113CE1"/>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CAD52B0B-7332-5347-B871-890EA94DC328}"/>
              </a:ext>
            </a:extLst>
          </p:cNvPr>
          <p:cNvCxnSpPr/>
          <p:nvPr/>
        </p:nvCxnSpPr>
        <p:spPr>
          <a:xfrm>
            <a:off x="9507518" y="5630055"/>
            <a:ext cx="428625" cy="0"/>
          </a:xfrm>
          <a:prstGeom prst="line">
            <a:avLst/>
          </a:prstGeom>
          <a:ln w="41275">
            <a:solidFill>
              <a:srgbClr val="FF0000"/>
            </a:solidFill>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4C0B5B32-E2BE-C945-957D-B5038AE8CA53}"/>
              </a:ext>
            </a:extLst>
          </p:cNvPr>
          <p:cNvSpPr txBox="1"/>
          <p:nvPr/>
        </p:nvSpPr>
        <p:spPr>
          <a:xfrm>
            <a:off x="9909793" y="5433483"/>
            <a:ext cx="1454159" cy="369332"/>
          </a:xfrm>
          <a:prstGeom prst="rect">
            <a:avLst/>
          </a:prstGeom>
          <a:noFill/>
        </p:spPr>
        <p:txBody>
          <a:bodyPr wrap="square" rtlCol="0">
            <a:spAutoFit/>
          </a:bodyPr>
          <a:lstStyle/>
          <a:p>
            <a:r>
              <a:rPr lang="fr-FR" b="1" dirty="0" err="1"/>
              <a:t>Nogo</a:t>
            </a:r>
            <a:endParaRPr lang="fr-FR" b="1" dirty="0"/>
          </a:p>
        </p:txBody>
      </p:sp>
      <p:sp>
        <p:nvSpPr>
          <p:cNvPr id="17" name="ZoneTexte 16">
            <a:extLst>
              <a:ext uri="{FF2B5EF4-FFF2-40B4-BE49-F238E27FC236}">
                <a16:creationId xmlns:a16="http://schemas.microsoft.com/office/drawing/2014/main" id="{D7755B04-55D1-7241-A5D1-2276055BCAEB}"/>
              </a:ext>
            </a:extLst>
          </p:cNvPr>
          <p:cNvSpPr txBox="1"/>
          <p:nvPr/>
        </p:nvSpPr>
        <p:spPr>
          <a:xfrm>
            <a:off x="9909794" y="5765655"/>
            <a:ext cx="1454159" cy="369332"/>
          </a:xfrm>
          <a:prstGeom prst="rect">
            <a:avLst/>
          </a:prstGeom>
          <a:noFill/>
        </p:spPr>
        <p:txBody>
          <a:bodyPr wrap="square" rtlCol="0">
            <a:spAutoFit/>
          </a:bodyPr>
          <a:lstStyle/>
          <a:p>
            <a:r>
              <a:rPr lang="fr-FR" b="1" dirty="0"/>
              <a:t>Go</a:t>
            </a:r>
          </a:p>
        </p:txBody>
      </p:sp>
    </p:spTree>
    <p:extLst>
      <p:ext uri="{BB962C8B-B14F-4D97-AF65-F5344CB8AC3E}">
        <p14:creationId xmlns:p14="http://schemas.microsoft.com/office/powerpoint/2010/main" val="27474598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solidFill>
                  <a:prstClr val="black"/>
                </a:solidFill>
              </a:rPr>
              <a:t>3.  Les ERP</a:t>
            </a:r>
            <a:r>
              <a:rPr lang="de-BE" dirty="0">
                <a:solidFill>
                  <a:prstClr val="black"/>
                </a:solidFill>
              </a:rPr>
              <a:t>:</a:t>
            </a:r>
            <a:r>
              <a:rPr lang="fr-FR" dirty="0">
                <a:solidFill>
                  <a:prstClr val="black"/>
                </a:solidFill>
              </a:rPr>
              <a:t> Cas cliniques</a:t>
            </a:r>
            <a:endParaRPr lang="en-US" dirty="0"/>
          </a:p>
        </p:txBody>
      </p:sp>
      <p:sp>
        <p:nvSpPr>
          <p:cNvPr id="4" name="Content Placeholder 2"/>
          <p:cNvSpPr>
            <a:spLocks noGrp="1"/>
          </p:cNvSpPr>
          <p:nvPr>
            <p:ph idx="1"/>
          </p:nvPr>
        </p:nvSpPr>
        <p:spPr>
          <a:xfrm>
            <a:off x="709299" y="1672707"/>
            <a:ext cx="9905999" cy="3541714"/>
          </a:xfrm>
        </p:spPr>
        <p:txBody>
          <a:bodyPr/>
          <a:lstStyle/>
          <a:p>
            <a:r>
              <a:rPr lang="fr-BE" b="1" dirty="0"/>
              <a:t>MMN	</a:t>
            </a:r>
            <a:r>
              <a:rPr lang="fr-BE" dirty="0"/>
              <a:t>						</a:t>
            </a:r>
            <a:endParaRPr lang="en-US" dirty="0"/>
          </a:p>
        </p:txBody>
      </p:sp>
      <p:sp>
        <p:nvSpPr>
          <p:cNvPr id="5" name="Content Placeholder 2"/>
          <p:cNvSpPr txBox="1">
            <a:spLocks/>
          </p:cNvSpPr>
          <p:nvPr/>
        </p:nvSpPr>
        <p:spPr>
          <a:xfrm>
            <a:off x="7050960" y="1672707"/>
            <a:ext cx="5735219" cy="354171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fr-BE" b="1" dirty="0"/>
              <a:t>Filtrage sensoriel de la P50	</a:t>
            </a:r>
            <a:r>
              <a:rPr lang="fr-BE" dirty="0"/>
              <a:t>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298" y="2468879"/>
            <a:ext cx="6028577" cy="346127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6830" y="2468879"/>
            <a:ext cx="4369071" cy="3924871"/>
          </a:xfrm>
          <a:prstGeom prst="rect">
            <a:avLst/>
          </a:prstGeom>
        </p:spPr>
      </p:pic>
      <p:sp>
        <p:nvSpPr>
          <p:cNvPr id="7" name="ZoneTexte 6">
            <a:extLst>
              <a:ext uri="{FF2B5EF4-FFF2-40B4-BE49-F238E27FC236}">
                <a16:creationId xmlns:a16="http://schemas.microsoft.com/office/drawing/2014/main" id="{712C07A1-B099-8C4C-9B59-515C15A77FD4}"/>
              </a:ext>
            </a:extLst>
          </p:cNvPr>
          <p:cNvSpPr txBox="1"/>
          <p:nvPr/>
        </p:nvSpPr>
        <p:spPr>
          <a:xfrm>
            <a:off x="2846208" y="5054768"/>
            <a:ext cx="1540012" cy="461665"/>
          </a:xfrm>
          <a:prstGeom prst="rect">
            <a:avLst/>
          </a:prstGeom>
          <a:noFill/>
        </p:spPr>
        <p:txBody>
          <a:bodyPr wrap="square" rtlCol="0">
            <a:spAutoFit/>
          </a:bodyPr>
          <a:lstStyle/>
          <a:p>
            <a:r>
              <a:rPr lang="fr-FR" sz="2400" b="1" dirty="0"/>
              <a:t>MMN</a:t>
            </a:r>
          </a:p>
        </p:txBody>
      </p:sp>
      <p:cxnSp>
        <p:nvCxnSpPr>
          <p:cNvPr id="8" name="Connecteur droit avec flèche 7">
            <a:extLst>
              <a:ext uri="{FF2B5EF4-FFF2-40B4-BE49-F238E27FC236}">
                <a16:creationId xmlns:a16="http://schemas.microsoft.com/office/drawing/2014/main" id="{0FCD60CF-E3BB-AA4B-9562-E63361AAC858}"/>
              </a:ext>
            </a:extLst>
          </p:cNvPr>
          <p:cNvCxnSpPr>
            <a:cxnSpLocks/>
          </p:cNvCxnSpPr>
          <p:nvPr/>
        </p:nvCxnSpPr>
        <p:spPr>
          <a:xfrm flipH="1" flipV="1">
            <a:off x="2763478" y="4682977"/>
            <a:ext cx="171450" cy="457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650A289F-1494-AF4F-A710-36E8C17FB0E7}"/>
              </a:ext>
            </a:extLst>
          </p:cNvPr>
          <p:cNvCxnSpPr>
            <a:cxnSpLocks/>
          </p:cNvCxnSpPr>
          <p:nvPr/>
        </p:nvCxnSpPr>
        <p:spPr>
          <a:xfrm>
            <a:off x="9383607" y="3490609"/>
            <a:ext cx="412277" cy="4670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A0DC29CC-DB37-F449-BCEC-640134C1AA8C}"/>
              </a:ext>
            </a:extLst>
          </p:cNvPr>
          <p:cNvCxnSpPr>
            <a:cxnSpLocks/>
          </p:cNvCxnSpPr>
          <p:nvPr/>
        </p:nvCxnSpPr>
        <p:spPr>
          <a:xfrm>
            <a:off x="9383607" y="3490609"/>
            <a:ext cx="0" cy="5813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E9C86416-DCE4-5544-88D5-B5A2CFC20F49}"/>
              </a:ext>
            </a:extLst>
          </p:cNvPr>
          <p:cNvSpPr txBox="1"/>
          <p:nvPr/>
        </p:nvSpPr>
        <p:spPr>
          <a:xfrm>
            <a:off x="9025878" y="3073881"/>
            <a:ext cx="1540012" cy="461665"/>
          </a:xfrm>
          <a:prstGeom prst="rect">
            <a:avLst/>
          </a:prstGeom>
          <a:noFill/>
        </p:spPr>
        <p:txBody>
          <a:bodyPr wrap="square" rtlCol="0">
            <a:spAutoFit/>
          </a:bodyPr>
          <a:lstStyle/>
          <a:p>
            <a:r>
              <a:rPr lang="fr-FR" sz="2400" b="1" dirty="0"/>
              <a:t>P50</a:t>
            </a:r>
          </a:p>
        </p:txBody>
      </p:sp>
      <p:cxnSp>
        <p:nvCxnSpPr>
          <p:cNvPr id="20" name="Connecteur droit 19">
            <a:extLst>
              <a:ext uri="{FF2B5EF4-FFF2-40B4-BE49-F238E27FC236}">
                <a16:creationId xmlns:a16="http://schemas.microsoft.com/office/drawing/2014/main" id="{C747CFB1-C5CF-6A4B-8140-9EE8383C3A5F}"/>
              </a:ext>
            </a:extLst>
          </p:cNvPr>
          <p:cNvCxnSpPr/>
          <p:nvPr/>
        </p:nvCxnSpPr>
        <p:spPr>
          <a:xfrm>
            <a:off x="9169294" y="5619844"/>
            <a:ext cx="428625" cy="0"/>
          </a:xfrm>
          <a:prstGeom prst="line">
            <a:avLst/>
          </a:prstGeom>
          <a:ln w="41275">
            <a:solidFill>
              <a:srgbClr val="113CE1"/>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EF2FE44A-0EFA-C741-9192-5A7373B7D3F0}"/>
              </a:ext>
            </a:extLst>
          </p:cNvPr>
          <p:cNvCxnSpPr/>
          <p:nvPr/>
        </p:nvCxnSpPr>
        <p:spPr>
          <a:xfrm>
            <a:off x="9169294" y="5930153"/>
            <a:ext cx="428625" cy="0"/>
          </a:xfrm>
          <a:prstGeom prst="line">
            <a:avLst/>
          </a:prstGeom>
          <a:ln w="41275">
            <a:solidFill>
              <a:srgbClr val="FF0000"/>
            </a:solidFill>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EA9BB397-9408-FD49-88AF-8BEA59B16A32}"/>
              </a:ext>
            </a:extLst>
          </p:cNvPr>
          <p:cNvSpPr txBox="1"/>
          <p:nvPr/>
        </p:nvSpPr>
        <p:spPr>
          <a:xfrm>
            <a:off x="9597919" y="5434753"/>
            <a:ext cx="488662" cy="369332"/>
          </a:xfrm>
          <a:prstGeom prst="rect">
            <a:avLst/>
          </a:prstGeom>
          <a:noFill/>
        </p:spPr>
        <p:txBody>
          <a:bodyPr wrap="square" rtlCol="0">
            <a:spAutoFit/>
          </a:bodyPr>
          <a:lstStyle/>
          <a:p>
            <a:r>
              <a:rPr lang="fr-FR" b="1" dirty="0">
                <a:solidFill>
                  <a:srgbClr val="113CE1"/>
                </a:solidFill>
              </a:rPr>
              <a:t>S1</a:t>
            </a:r>
          </a:p>
        </p:txBody>
      </p:sp>
      <p:sp>
        <p:nvSpPr>
          <p:cNvPr id="24" name="ZoneTexte 23">
            <a:extLst>
              <a:ext uri="{FF2B5EF4-FFF2-40B4-BE49-F238E27FC236}">
                <a16:creationId xmlns:a16="http://schemas.microsoft.com/office/drawing/2014/main" id="{E23E9206-54C5-044D-B40D-498B09A7FEB6}"/>
              </a:ext>
            </a:extLst>
          </p:cNvPr>
          <p:cNvSpPr txBox="1"/>
          <p:nvPr/>
        </p:nvSpPr>
        <p:spPr>
          <a:xfrm>
            <a:off x="9597919" y="5729585"/>
            <a:ext cx="488662" cy="369332"/>
          </a:xfrm>
          <a:prstGeom prst="rect">
            <a:avLst/>
          </a:prstGeom>
          <a:noFill/>
        </p:spPr>
        <p:txBody>
          <a:bodyPr wrap="square" rtlCol="0">
            <a:spAutoFit/>
          </a:bodyPr>
          <a:lstStyle/>
          <a:p>
            <a:r>
              <a:rPr lang="fr-FR" b="1" dirty="0">
                <a:solidFill>
                  <a:srgbClr val="FF0000"/>
                </a:solidFill>
              </a:rPr>
              <a:t>S2</a:t>
            </a:r>
          </a:p>
        </p:txBody>
      </p:sp>
    </p:spTree>
    <p:extLst>
      <p:ext uri="{BB962C8B-B14F-4D97-AF65-F5344CB8AC3E}">
        <p14:creationId xmlns:p14="http://schemas.microsoft.com/office/powerpoint/2010/main" val="16815935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solidFill>
                  <a:prstClr val="black"/>
                </a:solidFill>
              </a:rPr>
              <a:t>3.  Les ERP</a:t>
            </a:r>
            <a:r>
              <a:rPr lang="de-BE" dirty="0">
                <a:solidFill>
                  <a:prstClr val="black"/>
                </a:solidFill>
              </a:rPr>
              <a:t>:</a:t>
            </a:r>
            <a:r>
              <a:rPr lang="fr-FR" dirty="0">
                <a:solidFill>
                  <a:prstClr val="black"/>
                </a:solidFill>
              </a:rPr>
              <a:t> Cas cliniques</a:t>
            </a:r>
            <a:endParaRPr lang="en-US" dirty="0"/>
          </a:p>
        </p:txBody>
      </p:sp>
      <p:sp>
        <p:nvSpPr>
          <p:cNvPr id="4" name="Content Placeholder 2"/>
          <p:cNvSpPr>
            <a:spLocks noGrp="1"/>
          </p:cNvSpPr>
          <p:nvPr>
            <p:ph idx="1"/>
          </p:nvPr>
        </p:nvSpPr>
        <p:spPr>
          <a:xfrm>
            <a:off x="793070" y="1658143"/>
            <a:ext cx="10254342" cy="3719400"/>
          </a:xfrm>
        </p:spPr>
        <p:txBody>
          <a:bodyPr>
            <a:normAutofit lnSpcReduction="10000"/>
          </a:bodyPr>
          <a:lstStyle/>
          <a:p>
            <a:r>
              <a:rPr lang="fr-BE" b="1" u="sng" dirty="0"/>
              <a:t>En résumé</a:t>
            </a:r>
          </a:p>
          <a:p>
            <a:pPr algn="just">
              <a:buFontTx/>
              <a:buChar char="-"/>
            </a:pPr>
            <a:r>
              <a:rPr lang="fr-BE" dirty="0"/>
              <a:t>Difficulté en inhibition malgré un recrutement neuronal élevé (surinvestissement neuronal) dans les processus d’inhibition cognitive (détection du conflit).</a:t>
            </a:r>
          </a:p>
          <a:p>
            <a:pPr algn="just">
              <a:buFontTx/>
              <a:buChar char="-"/>
            </a:pPr>
            <a:r>
              <a:rPr lang="fr-BE" dirty="0"/>
              <a:t>Les processus impliqués au niveau perceptif (processus d’orientation attentionnelle précoce et filtrage sensoriel de l’information redondante) ne sont globalement pas satisfaisants =&gt; suggère une </a:t>
            </a:r>
            <a:r>
              <a:rPr lang="fr-BE" b="1" dirty="0"/>
              <a:t>vulnérabilité au niveau perceptif et pré-attentionnel dans le traitement (analyse et filtrage) de l’information auditive.</a:t>
            </a:r>
          </a:p>
          <a:p>
            <a:pPr>
              <a:buFontTx/>
              <a:buChar char="-"/>
            </a:pPr>
            <a:endParaRPr lang="fr-BE" b="1" dirty="0"/>
          </a:p>
        </p:txBody>
      </p:sp>
      <p:sp>
        <p:nvSpPr>
          <p:cNvPr id="3" name="ZoneTexte 2">
            <a:extLst>
              <a:ext uri="{FF2B5EF4-FFF2-40B4-BE49-F238E27FC236}">
                <a16:creationId xmlns:a16="http://schemas.microsoft.com/office/drawing/2014/main" id="{DBD2510C-C3D6-D64C-8379-A56E905EB466}"/>
              </a:ext>
            </a:extLst>
          </p:cNvPr>
          <p:cNvSpPr txBox="1"/>
          <p:nvPr/>
        </p:nvSpPr>
        <p:spPr>
          <a:xfrm>
            <a:off x="1545263" y="5297603"/>
            <a:ext cx="9481457" cy="1446550"/>
          </a:xfrm>
          <a:prstGeom prst="rect">
            <a:avLst/>
          </a:prstGeom>
          <a:noFill/>
        </p:spPr>
        <p:txBody>
          <a:bodyPr wrap="square" rtlCol="0">
            <a:spAutoFit/>
          </a:bodyPr>
          <a:lstStyle/>
          <a:p>
            <a:pPr algn="ctr"/>
            <a:r>
              <a:rPr lang="fr-FR" sz="2200" b="1" dirty="0"/>
              <a:t>Profil cognitif/ </a:t>
            </a:r>
            <a:r>
              <a:rPr lang="fr-FR" sz="2200" b="1" dirty="0" err="1"/>
              <a:t>électrophysiologique</a:t>
            </a:r>
            <a:r>
              <a:rPr lang="fr-FR" sz="2200" b="1" dirty="0"/>
              <a:t> en cohérence avec une difficulté d’ordre attentionnelle (marquée au niveau comportemental et </a:t>
            </a:r>
            <a:r>
              <a:rPr lang="fr-FR" sz="2200" b="1" dirty="0" err="1"/>
              <a:t>électrophysiologique</a:t>
            </a:r>
            <a:r>
              <a:rPr lang="fr-FR" sz="2200" b="1" dirty="0"/>
              <a:t>) et qui s’observe déjà également au niveau des processus perceptifs et de filtrage de l’information. </a:t>
            </a:r>
          </a:p>
        </p:txBody>
      </p:sp>
      <p:sp>
        <p:nvSpPr>
          <p:cNvPr id="7" name="Right Arrow 4">
            <a:extLst>
              <a:ext uri="{FF2B5EF4-FFF2-40B4-BE49-F238E27FC236}">
                <a16:creationId xmlns:a16="http://schemas.microsoft.com/office/drawing/2014/main" id="{9034DCAF-489A-6A49-8B71-0F7307D604D0}"/>
              </a:ext>
            </a:extLst>
          </p:cNvPr>
          <p:cNvSpPr/>
          <p:nvPr/>
        </p:nvSpPr>
        <p:spPr>
          <a:xfrm>
            <a:off x="1165280" y="5377543"/>
            <a:ext cx="507313" cy="391886"/>
          </a:xfrm>
          <a:prstGeom prst="rightArrow">
            <a:avLst/>
          </a:prstGeom>
          <a:solidFill>
            <a:schemeClr val="bg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9589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6E90DC-DC9F-2C4D-AA80-F71B7604D3A9}"/>
              </a:ext>
            </a:extLst>
          </p:cNvPr>
          <p:cNvSpPr>
            <a:spLocks noGrp="1"/>
          </p:cNvSpPr>
          <p:nvPr>
            <p:ph type="title"/>
          </p:nvPr>
        </p:nvSpPr>
        <p:spPr/>
        <p:txBody>
          <a:bodyPr/>
          <a:lstStyle/>
          <a:p>
            <a:r>
              <a:rPr lang="fr-FR" dirty="0"/>
              <a:t>3. Les ERP: conclusions</a:t>
            </a:r>
          </a:p>
        </p:txBody>
      </p:sp>
      <p:sp>
        <p:nvSpPr>
          <p:cNvPr id="3" name="Espace réservé du contenu 2">
            <a:extLst>
              <a:ext uri="{FF2B5EF4-FFF2-40B4-BE49-F238E27FC236}">
                <a16:creationId xmlns:a16="http://schemas.microsoft.com/office/drawing/2014/main" id="{3E49BEA8-D84D-1F48-A0B9-65D06ADD65E5}"/>
              </a:ext>
            </a:extLst>
          </p:cNvPr>
          <p:cNvSpPr>
            <a:spLocks noGrp="1"/>
          </p:cNvSpPr>
          <p:nvPr>
            <p:ph idx="1"/>
          </p:nvPr>
        </p:nvSpPr>
        <p:spPr/>
        <p:txBody>
          <a:bodyPr>
            <a:normAutofit/>
          </a:bodyPr>
          <a:lstStyle/>
          <a:p>
            <a:pPr algn="just"/>
            <a:r>
              <a:rPr lang="fr-FR" dirty="0"/>
              <a:t>Permettent de </a:t>
            </a:r>
            <a:r>
              <a:rPr lang="fr-FR" b="1" dirty="0"/>
              <a:t>faire état du fonctionnement cognitif du patient à un moment donné</a:t>
            </a:r>
            <a:r>
              <a:rPr lang="fr-FR" dirty="0"/>
              <a:t> afin de:</a:t>
            </a:r>
          </a:p>
          <a:p>
            <a:pPr lvl="1" algn="just"/>
            <a:r>
              <a:rPr lang="fr-FR" dirty="0"/>
              <a:t>Evaluer une </a:t>
            </a:r>
            <a:r>
              <a:rPr lang="fr-FR" b="1" dirty="0"/>
              <a:t>hypothèse diagnostique</a:t>
            </a:r>
            <a:r>
              <a:rPr lang="fr-FR" dirty="0"/>
              <a:t> (toujours en fonction du niveau clinique).</a:t>
            </a:r>
          </a:p>
          <a:p>
            <a:pPr lvl="1" algn="just"/>
            <a:r>
              <a:rPr lang="fr-FR" dirty="0"/>
              <a:t>Mettre en évidence des </a:t>
            </a:r>
            <a:r>
              <a:rPr lang="fr-FR" b="1" dirty="0"/>
              <a:t>difficultés électrophysiologiques/ cognitives</a:t>
            </a:r>
            <a:r>
              <a:rPr lang="fr-FR" dirty="0"/>
              <a:t>.</a:t>
            </a:r>
          </a:p>
          <a:p>
            <a:pPr lvl="1" algn="just"/>
            <a:r>
              <a:rPr lang="fr-FR" dirty="0"/>
              <a:t>Mettre en évidence des </a:t>
            </a:r>
            <a:r>
              <a:rPr lang="fr-FR" b="1" dirty="0"/>
              <a:t>vulnérabilités cognitives </a:t>
            </a:r>
            <a:r>
              <a:rPr lang="fr-FR" dirty="0"/>
              <a:t>qui ne sont pas encore observables au niveau comportemental (ex: vulnérabilité dans des processus d’inhibition).</a:t>
            </a:r>
          </a:p>
          <a:p>
            <a:pPr lvl="1" algn="just"/>
            <a:r>
              <a:rPr lang="fr-FR" dirty="0"/>
              <a:t>Suivre </a:t>
            </a:r>
            <a:r>
              <a:rPr lang="fr-FR" b="1" dirty="0"/>
              <a:t>l’évolution de la sphère cognitive </a:t>
            </a:r>
            <a:r>
              <a:rPr lang="fr-FR" dirty="0"/>
              <a:t>du patient à la fin d’une prise en charge et par la suite en fonction de l’avis clinique (évaluation test/</a:t>
            </a:r>
            <a:r>
              <a:rPr lang="fr-FR" dirty="0" err="1"/>
              <a:t>re-test</a:t>
            </a:r>
            <a:r>
              <a:rPr lang="fr-FR" dirty="0"/>
              <a:t>).</a:t>
            </a:r>
          </a:p>
          <a:p>
            <a:pPr lvl="1"/>
            <a:endParaRPr lang="fr-FR" dirty="0"/>
          </a:p>
        </p:txBody>
      </p:sp>
      <p:sp>
        <p:nvSpPr>
          <p:cNvPr id="4" name="TextBox 3"/>
          <p:cNvSpPr txBox="1"/>
          <p:nvPr/>
        </p:nvSpPr>
        <p:spPr>
          <a:xfrm>
            <a:off x="1637071" y="5791201"/>
            <a:ext cx="8760542" cy="646331"/>
          </a:xfrm>
          <a:prstGeom prst="rect">
            <a:avLst/>
          </a:prstGeom>
          <a:noFill/>
        </p:spPr>
        <p:txBody>
          <a:bodyPr wrap="square" rtlCol="0">
            <a:spAutoFit/>
          </a:bodyPr>
          <a:lstStyle/>
          <a:p>
            <a:pPr algn="ctr"/>
            <a:r>
              <a:rPr lang="fr-BE" b="1" dirty="0"/>
              <a:t>Attention: l’interprétation des potentiels évoqués se fait au regard du profil clinique et l’évaluation se veut complémentaire à l’avis clinique ! </a:t>
            </a:r>
            <a:endParaRPr lang="en-US" b="1" dirty="0"/>
          </a:p>
        </p:txBody>
      </p:sp>
    </p:spTree>
    <p:extLst>
      <p:ext uri="{BB962C8B-B14F-4D97-AF65-F5344CB8AC3E}">
        <p14:creationId xmlns:p14="http://schemas.microsoft.com/office/powerpoint/2010/main" val="6501190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4E5C78-096D-BC47-98DC-8F3FA9103520}"/>
              </a:ext>
            </a:extLst>
          </p:cNvPr>
          <p:cNvSpPr>
            <a:spLocks noGrp="1"/>
          </p:cNvSpPr>
          <p:nvPr>
            <p:ph type="title"/>
          </p:nvPr>
        </p:nvSpPr>
        <p:spPr/>
        <p:txBody>
          <a:bodyPr/>
          <a:lstStyle/>
          <a:p>
            <a:r>
              <a:rPr lang="fr-BE" dirty="0"/>
              <a:t>4. </a:t>
            </a:r>
            <a:r>
              <a:rPr lang="fr-BE" dirty="0" err="1"/>
              <a:t>Take</a:t>
            </a:r>
            <a:r>
              <a:rPr lang="fr-BE" dirty="0"/>
              <a:t> home </a:t>
            </a:r>
            <a:r>
              <a:rPr lang="fr-BE" dirty="0" smtClean="0"/>
              <a:t>message</a:t>
            </a:r>
            <a:endParaRPr lang="fr-FR" dirty="0"/>
          </a:p>
        </p:txBody>
      </p:sp>
      <p:sp>
        <p:nvSpPr>
          <p:cNvPr id="3" name="Espace réservé du contenu 2">
            <a:extLst>
              <a:ext uri="{FF2B5EF4-FFF2-40B4-BE49-F238E27FC236}">
                <a16:creationId xmlns:a16="http://schemas.microsoft.com/office/drawing/2014/main" id="{F78C696B-415A-6C42-8A1F-C37ECD44B57E}"/>
              </a:ext>
            </a:extLst>
          </p:cNvPr>
          <p:cNvSpPr>
            <a:spLocks noGrp="1"/>
          </p:cNvSpPr>
          <p:nvPr>
            <p:ph idx="1"/>
          </p:nvPr>
        </p:nvSpPr>
        <p:spPr>
          <a:xfrm>
            <a:off x="1329397" y="1935977"/>
            <a:ext cx="9718014" cy="4046811"/>
          </a:xfrm>
        </p:spPr>
        <p:txBody>
          <a:bodyPr>
            <a:normAutofit/>
          </a:bodyPr>
          <a:lstStyle/>
          <a:p>
            <a:pPr algn="just"/>
            <a:r>
              <a:rPr lang="fr-FR" sz="2200" b="1" dirty="0"/>
              <a:t>L’EEG et les ERP c’est bien ! </a:t>
            </a:r>
            <a:r>
              <a:rPr lang="fr-FR" sz="2200" b="1" dirty="0">
                <a:sym typeface="Wingdings" pitchFamily="2" charset="2"/>
              </a:rPr>
              <a:t></a:t>
            </a:r>
            <a:endParaRPr lang="de-BE" sz="2200" b="1" dirty="0">
              <a:sym typeface="Wingdings" pitchFamily="2" charset="2"/>
            </a:endParaRPr>
          </a:p>
          <a:p>
            <a:pPr algn="just"/>
            <a:endParaRPr lang="nl-BE" sz="2200" b="1" dirty="0">
              <a:sym typeface="Wingdings" pitchFamily="2" charset="2"/>
            </a:endParaRPr>
          </a:p>
          <a:p>
            <a:pPr algn="just"/>
            <a:r>
              <a:rPr lang="de-BE" sz="2200" b="1">
                <a:sym typeface="Wingdings" pitchFamily="2" charset="2"/>
              </a:rPr>
              <a:t>L’EEG </a:t>
            </a:r>
            <a:r>
              <a:rPr lang="de-BE" sz="2200" b="1" dirty="0">
                <a:sym typeface="Wingdings" pitchFamily="2" charset="2"/>
              </a:rPr>
              <a:t>et les </a:t>
            </a:r>
            <a:r>
              <a:rPr lang="fr-BE" sz="2200" b="1" dirty="0">
                <a:sym typeface="Wingdings" pitchFamily="2" charset="2"/>
              </a:rPr>
              <a:t>ERP</a:t>
            </a:r>
            <a:r>
              <a:rPr lang="de-BE" sz="2200" b="1" dirty="0">
                <a:sym typeface="Wingdings" pitchFamily="2" charset="2"/>
              </a:rPr>
              <a:t> sont des </a:t>
            </a:r>
            <a:r>
              <a:rPr lang="de-BE" sz="2200" b="1">
                <a:sym typeface="Wingdings" pitchFamily="2" charset="2"/>
              </a:rPr>
              <a:t>outils complémentair</a:t>
            </a:r>
            <a:r>
              <a:rPr lang="nl-BE" sz="2200" b="1" dirty="0">
                <a:sym typeface="Wingdings" pitchFamily="2" charset="2"/>
              </a:rPr>
              <a:t>e</a:t>
            </a:r>
            <a:r>
              <a:rPr lang="de-BE" sz="2200" b="1">
                <a:sym typeface="Wingdings" pitchFamily="2" charset="2"/>
              </a:rPr>
              <a:t>s </a:t>
            </a:r>
            <a:r>
              <a:rPr lang="de-BE" sz="2200" b="1" dirty="0">
                <a:sym typeface="Wingdings" pitchFamily="2" charset="2"/>
              </a:rPr>
              <a:t>par</a:t>
            </a:r>
            <a:r>
              <a:rPr lang="fr-BE" sz="2200" b="1" dirty="0">
                <a:sym typeface="Wingdings" pitchFamily="2" charset="2"/>
              </a:rPr>
              <a:t> </a:t>
            </a:r>
            <a:r>
              <a:rPr lang="de-BE" sz="2200" b="1" dirty="0">
                <a:sym typeface="Wingdings" pitchFamily="2" charset="2"/>
              </a:rPr>
              <a:t>rapport au bilan clinique dans le contexte du diagnostic differentiel et dans l’évolution de </a:t>
            </a:r>
            <a:r>
              <a:rPr lang="de-BE" sz="2200" b="1">
                <a:sym typeface="Wingdings" pitchFamily="2" charset="2"/>
              </a:rPr>
              <a:t>la pathologie</a:t>
            </a:r>
            <a:r>
              <a:rPr lang="nl-BE" sz="2200" b="1" dirty="0">
                <a:sym typeface="Wingdings" pitchFamily="2" charset="2"/>
              </a:rPr>
              <a:t> !</a:t>
            </a:r>
          </a:p>
          <a:p>
            <a:pPr marL="0" indent="0" algn="just">
              <a:buNone/>
            </a:pPr>
            <a:endParaRPr lang="nl-BE" sz="2200" b="1" dirty="0">
              <a:sym typeface="Wingdings" pitchFamily="2" charset="2"/>
            </a:endParaRPr>
          </a:p>
          <a:p>
            <a:pPr algn="just"/>
            <a:r>
              <a:rPr lang="de-BE" sz="2200" b="1">
                <a:sym typeface="Wingdings" pitchFamily="2" charset="2"/>
              </a:rPr>
              <a:t>C’est </a:t>
            </a:r>
            <a:r>
              <a:rPr lang="de-BE" sz="2200" b="1" dirty="0">
                <a:sym typeface="Wingdings" pitchFamily="2" charset="2"/>
              </a:rPr>
              <a:t>l’ensemble des </a:t>
            </a:r>
            <a:r>
              <a:rPr lang="de-BE" sz="2200" b="1">
                <a:sym typeface="Wingdings" pitchFamily="2" charset="2"/>
              </a:rPr>
              <a:t>différentes compos</a:t>
            </a:r>
            <a:r>
              <a:rPr lang="nl-BE" sz="2200" b="1" dirty="0">
                <a:sym typeface="Wingdings" pitchFamily="2" charset="2"/>
              </a:rPr>
              <a:t>a</a:t>
            </a:r>
            <a:r>
              <a:rPr lang="de-BE" sz="2200" b="1">
                <a:sym typeface="Wingdings" pitchFamily="2" charset="2"/>
              </a:rPr>
              <a:t>ntes </a:t>
            </a:r>
            <a:r>
              <a:rPr lang="de-BE" sz="2200" b="1" dirty="0">
                <a:sym typeface="Wingdings" pitchFamily="2" charset="2"/>
              </a:rPr>
              <a:t>ERP </a:t>
            </a:r>
            <a:r>
              <a:rPr lang="de-BE" sz="2200" b="1">
                <a:sym typeface="Wingdings" pitchFamily="2" charset="2"/>
              </a:rPr>
              <a:t>et de </a:t>
            </a:r>
            <a:r>
              <a:rPr lang="de-BE" sz="2200" b="1" dirty="0">
                <a:sym typeface="Wingdings" pitchFamily="2" charset="2"/>
              </a:rPr>
              <a:t>l’EEG qui nous permettent de contribuer</a:t>
            </a:r>
            <a:r>
              <a:rPr lang="fr-BE" sz="2200" b="1" dirty="0">
                <a:sym typeface="Wingdings" pitchFamily="2" charset="2"/>
              </a:rPr>
              <a:t> </a:t>
            </a:r>
            <a:r>
              <a:rPr lang="de-BE" sz="2200" b="1" dirty="0">
                <a:sym typeface="Wingdings" pitchFamily="2" charset="2"/>
              </a:rPr>
              <a:t>à la compréhension du diagnostic et de l’évolution d’une </a:t>
            </a:r>
            <a:r>
              <a:rPr lang="de-BE" sz="2200" b="1">
                <a:sym typeface="Wingdings" pitchFamily="2" charset="2"/>
              </a:rPr>
              <a:t>problématique psychiatrique</a:t>
            </a:r>
            <a:r>
              <a:rPr lang="nl-BE" sz="2200" b="1" dirty="0">
                <a:sym typeface="Wingdings" pitchFamily="2" charset="2"/>
              </a:rPr>
              <a:t>.</a:t>
            </a:r>
            <a:endParaRPr lang="de-BE" sz="2200" b="1" dirty="0">
              <a:sym typeface="Wingdings" pitchFamily="2" charset="2"/>
            </a:endParaRPr>
          </a:p>
        </p:txBody>
      </p:sp>
    </p:spTree>
    <p:extLst>
      <p:ext uri="{BB962C8B-B14F-4D97-AF65-F5344CB8AC3E}">
        <p14:creationId xmlns:p14="http://schemas.microsoft.com/office/powerpoint/2010/main" val="15130229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BE" dirty="0"/>
          </a:p>
        </p:txBody>
      </p:sp>
      <p:sp>
        <p:nvSpPr>
          <p:cNvPr id="3" name="Content Placeholder 2"/>
          <p:cNvSpPr>
            <a:spLocks noGrp="1"/>
          </p:cNvSpPr>
          <p:nvPr>
            <p:ph idx="1"/>
          </p:nvPr>
        </p:nvSpPr>
        <p:spPr>
          <a:xfrm>
            <a:off x="1141412" y="618518"/>
            <a:ext cx="9905999" cy="5172683"/>
          </a:xfrm>
        </p:spPr>
        <p:txBody>
          <a:bodyPr/>
          <a:lstStyle/>
          <a:p>
            <a:pPr marL="0" indent="0" algn="ctr">
              <a:buNone/>
            </a:pPr>
            <a:endParaRPr lang="de-BE" dirty="0"/>
          </a:p>
          <a:p>
            <a:pPr marL="0" indent="0" algn="ctr">
              <a:buNone/>
            </a:pPr>
            <a:endParaRPr lang="de-BE" dirty="0"/>
          </a:p>
          <a:p>
            <a:pPr marL="0" indent="0" algn="ctr">
              <a:buNone/>
            </a:pPr>
            <a:endParaRPr lang="de-BE" dirty="0"/>
          </a:p>
          <a:p>
            <a:pPr marL="0" indent="0" algn="ctr">
              <a:buNone/>
            </a:pPr>
            <a:endParaRPr lang="de-BE" dirty="0"/>
          </a:p>
          <a:p>
            <a:pPr marL="0" indent="0" algn="ctr">
              <a:buNone/>
            </a:pPr>
            <a:r>
              <a:rPr lang="de-BE" sz="4400" dirty="0"/>
              <a:t>Merci pour votre attention</a:t>
            </a:r>
            <a:r>
              <a:rPr lang="fr-BE" sz="4400" dirty="0"/>
              <a:t> </a:t>
            </a:r>
            <a:r>
              <a:rPr lang="de-BE" sz="4400" dirty="0"/>
              <a:t>!</a:t>
            </a:r>
          </a:p>
          <a:p>
            <a:pPr marL="0" indent="0" algn="ctr">
              <a:buNone/>
            </a:pPr>
            <a:endParaRPr lang="fr-BE" dirty="0"/>
          </a:p>
        </p:txBody>
      </p:sp>
    </p:spTree>
    <p:extLst>
      <p:ext uri="{BB962C8B-B14F-4D97-AF65-F5344CB8AC3E}">
        <p14:creationId xmlns:p14="http://schemas.microsoft.com/office/powerpoint/2010/main" val="13077466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CA2F62-206D-4648-A288-226A5CE3A11C}"/>
              </a:ext>
            </a:extLst>
          </p:cNvPr>
          <p:cNvSpPr>
            <a:spLocks noGrp="1"/>
          </p:cNvSpPr>
          <p:nvPr>
            <p:ph type="title"/>
          </p:nvPr>
        </p:nvSpPr>
        <p:spPr/>
        <p:txBody>
          <a:bodyPr/>
          <a:lstStyle/>
          <a:p>
            <a:r>
              <a:rPr lang="fr-BE" dirty="0"/>
              <a:t>1. Introduction: pourquoi s’intéresser à l’</a:t>
            </a:r>
            <a:r>
              <a:rPr lang="fr-BE" dirty="0" err="1"/>
              <a:t>electrophysiologie</a:t>
            </a:r>
            <a:r>
              <a:rPr lang="fr-BE" dirty="0"/>
              <a:t> en psychiatrie ? </a:t>
            </a:r>
            <a:endParaRPr lang="fr-FR" dirty="0"/>
          </a:p>
        </p:txBody>
      </p:sp>
      <p:sp>
        <p:nvSpPr>
          <p:cNvPr id="3" name="Espace réservé du contenu 2">
            <a:extLst>
              <a:ext uri="{FF2B5EF4-FFF2-40B4-BE49-F238E27FC236}">
                <a16:creationId xmlns:a16="http://schemas.microsoft.com/office/drawing/2014/main" id="{EF70A452-9037-F443-918D-35FF640F3D7C}"/>
              </a:ext>
            </a:extLst>
          </p:cNvPr>
          <p:cNvSpPr>
            <a:spLocks noGrp="1"/>
          </p:cNvSpPr>
          <p:nvPr>
            <p:ph idx="1"/>
          </p:nvPr>
        </p:nvSpPr>
        <p:spPr/>
        <p:txBody>
          <a:bodyPr>
            <a:normAutofit fontScale="92500" lnSpcReduction="10000"/>
          </a:bodyPr>
          <a:lstStyle/>
          <a:p>
            <a:pPr algn="just"/>
            <a:r>
              <a:rPr lang="fr-FR" dirty="0"/>
              <a:t>Dans la perspective d’une </a:t>
            </a:r>
            <a:r>
              <a:rPr lang="fr-FR" b="1" dirty="0"/>
              <a:t>prise en charge globale </a:t>
            </a:r>
            <a:r>
              <a:rPr lang="fr-FR" dirty="0"/>
              <a:t>du patient:</a:t>
            </a:r>
          </a:p>
          <a:p>
            <a:pPr algn="just"/>
            <a:r>
              <a:rPr lang="fr-FR" dirty="0"/>
              <a:t>Actuellement, taux élevés de rechutes des patients souffrant maladies psychiatriques (ex: </a:t>
            </a:r>
            <a:r>
              <a:rPr lang="fr-FR" dirty="0" err="1"/>
              <a:t>Vieta</a:t>
            </a:r>
            <a:r>
              <a:rPr lang="fr-FR" dirty="0"/>
              <a:t> et al., 2013).</a:t>
            </a:r>
          </a:p>
          <a:p>
            <a:pPr algn="just"/>
            <a:r>
              <a:rPr lang="fr-FR" dirty="0"/>
              <a:t>Les maladies psychiatriques peuvent être associées à des difficultés d’ordre cognitive (Rock et al., 2014; Snyder, 2013, Menon, 2020 …).</a:t>
            </a:r>
          </a:p>
          <a:p>
            <a:pPr algn="just"/>
            <a:r>
              <a:rPr lang="fr-FR" b="1" dirty="0"/>
              <a:t>La prise en charge de ces difficultés d’ordre cognitives peut avoir un impact positif tant sur la qualité de vie que sur les symptômes et peut être un indicateur prédictif de l’évolution du patient. </a:t>
            </a:r>
          </a:p>
        </p:txBody>
      </p:sp>
    </p:spTree>
    <p:extLst>
      <p:ext uri="{BB962C8B-B14F-4D97-AF65-F5344CB8AC3E}">
        <p14:creationId xmlns:p14="http://schemas.microsoft.com/office/powerpoint/2010/main" val="37186662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1. Introduction: pourquoi s’intéresser à l’</a:t>
            </a:r>
            <a:r>
              <a:rPr lang="fr-BE" dirty="0" err="1"/>
              <a:t>electrophysiologie</a:t>
            </a:r>
            <a:r>
              <a:rPr lang="fr-BE" dirty="0"/>
              <a:t> en psychiatrie ?  </a:t>
            </a:r>
            <a:endParaRPr lang="en-US" dirty="0"/>
          </a:p>
        </p:txBody>
      </p:sp>
      <p:sp>
        <p:nvSpPr>
          <p:cNvPr id="3" name="Content Placeholder 2"/>
          <p:cNvSpPr>
            <a:spLocks noGrp="1"/>
          </p:cNvSpPr>
          <p:nvPr>
            <p:ph idx="1"/>
          </p:nvPr>
        </p:nvSpPr>
        <p:spPr>
          <a:xfrm>
            <a:off x="1141412" y="2249487"/>
            <a:ext cx="10421592" cy="4259378"/>
          </a:xfrm>
        </p:spPr>
        <p:txBody>
          <a:bodyPr>
            <a:normAutofit/>
          </a:bodyPr>
          <a:lstStyle/>
          <a:p>
            <a:pPr algn="just"/>
            <a:r>
              <a:rPr lang="fr-BE" dirty="0"/>
              <a:t>Dans une perspective d’approche pluridisciplinaire de la compréhension, du diagnostic et du traitement des maladies psychiatriques</a:t>
            </a:r>
          </a:p>
          <a:p>
            <a:pPr lvl="1" algn="just"/>
            <a:r>
              <a:rPr lang="fr-BE" b="1" dirty="0"/>
              <a:t>Aide au diagnostic différentiel</a:t>
            </a:r>
            <a:r>
              <a:rPr lang="fr-BE" dirty="0"/>
              <a:t>: permet d’écarter des causes organiques (EEG) et d’observer des marqueurs</a:t>
            </a:r>
            <a:r>
              <a:rPr lang="de-BE" dirty="0"/>
              <a:t> (ERP</a:t>
            </a:r>
            <a:r>
              <a:rPr lang="de-BE"/>
              <a:t>)</a:t>
            </a:r>
            <a:r>
              <a:rPr lang="fr-BE" dirty="0"/>
              <a:t> propres à plusieurs maladies psychiatriques (vulnérabilités dans les fonctions cognitives). </a:t>
            </a:r>
          </a:p>
          <a:p>
            <a:pPr lvl="1" algn="just"/>
            <a:r>
              <a:rPr lang="fr-BE" b="1" dirty="0"/>
              <a:t>Aide au suivi (</a:t>
            </a:r>
            <a:r>
              <a:rPr lang="fr-BE" b="1" u="sng" dirty="0"/>
              <a:t>aspect évolutif/ ERP</a:t>
            </a:r>
            <a:r>
              <a:rPr lang="fr-BE" b="1" dirty="0"/>
              <a:t>)</a:t>
            </a:r>
            <a:r>
              <a:rPr lang="fr-BE" dirty="0"/>
              <a:t>: </a:t>
            </a:r>
          </a:p>
          <a:p>
            <a:pPr marL="457200" lvl="1" indent="0" algn="just">
              <a:buNone/>
            </a:pPr>
            <a:r>
              <a:rPr lang="fr-BE" dirty="0"/>
              <a:t>	- prise en compte </a:t>
            </a:r>
            <a:r>
              <a:rPr lang="fr-BE" b="1" dirty="0"/>
              <a:t>des difficultés cognitives</a:t>
            </a:r>
            <a:r>
              <a:rPr lang="fr-BE" dirty="0"/>
              <a:t> associées aux maladies psychiatriques.</a:t>
            </a:r>
          </a:p>
          <a:p>
            <a:pPr marL="457200" lvl="1" indent="0" algn="just">
              <a:buNone/>
            </a:pPr>
            <a:r>
              <a:rPr lang="fr-BE" dirty="0"/>
              <a:t>	- permet d’évaluer chez une même personne, l’évolution des performances cognitives et 	processus cognitifs précis (prise de décision, inhibition, …) </a:t>
            </a:r>
            <a:r>
              <a:rPr lang="fr-BE" b="1" dirty="0"/>
              <a:t>avant et après une prise en 	charge adaptée</a:t>
            </a:r>
            <a:r>
              <a:rPr lang="fr-BE" dirty="0"/>
              <a:t>. </a:t>
            </a:r>
          </a:p>
        </p:txBody>
      </p:sp>
    </p:spTree>
    <p:extLst>
      <p:ext uri="{BB962C8B-B14F-4D97-AF65-F5344CB8AC3E}">
        <p14:creationId xmlns:p14="http://schemas.microsoft.com/office/powerpoint/2010/main" val="33140360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1. Introduction: Avantages de l’électrophysiologie</a:t>
            </a:r>
            <a:endParaRPr lang="en-US" dirty="0"/>
          </a:p>
        </p:txBody>
      </p:sp>
      <p:sp>
        <p:nvSpPr>
          <p:cNvPr id="3" name="Content Placeholder 2"/>
          <p:cNvSpPr>
            <a:spLocks noGrp="1"/>
          </p:cNvSpPr>
          <p:nvPr>
            <p:ph idx="1"/>
          </p:nvPr>
        </p:nvSpPr>
        <p:spPr>
          <a:xfrm>
            <a:off x="1141413" y="1954924"/>
            <a:ext cx="9905998" cy="4529959"/>
          </a:xfrm>
        </p:spPr>
        <p:txBody>
          <a:bodyPr>
            <a:normAutofit fontScale="70000" lnSpcReduction="20000"/>
          </a:bodyPr>
          <a:lstStyle/>
          <a:p>
            <a:pPr algn="just"/>
            <a:r>
              <a:rPr lang="fr-BE" dirty="0"/>
              <a:t>Non-invasive</a:t>
            </a:r>
          </a:p>
          <a:p>
            <a:pPr algn="just"/>
            <a:r>
              <a:rPr lang="fr-BE" dirty="0"/>
              <a:t>Rapide et facilement réalisable </a:t>
            </a:r>
          </a:p>
          <a:p>
            <a:pPr algn="just"/>
            <a:r>
              <a:rPr lang="fr-BE" dirty="0"/>
              <a:t>Peu couteuse</a:t>
            </a:r>
          </a:p>
          <a:p>
            <a:pPr algn="just"/>
            <a:r>
              <a:rPr lang="fr-BE" dirty="0"/>
              <a:t>Excellente résolution temporelle: permet d’observer l’activité électrophysiologique à l’échelle de la milliseconde.</a:t>
            </a:r>
          </a:p>
          <a:p>
            <a:pPr algn="just"/>
            <a:r>
              <a:rPr lang="fr-BE" dirty="0"/>
              <a:t>Pour les potentiels évoqués: </a:t>
            </a:r>
          </a:p>
          <a:p>
            <a:pPr marL="0" indent="0" algn="just">
              <a:buNone/>
            </a:pPr>
            <a:r>
              <a:rPr lang="fr-BE" dirty="0"/>
              <a:t>	- Permet d’isoler les différentes étapes du traitement de l’information (du perceptif au cognitif) et d’isoler les processus altérés (modulation sur l’amplitude de la composante) ou retardés (modulation sur la latence de la composante) avec une grande précision. </a:t>
            </a:r>
          </a:p>
          <a:p>
            <a:pPr marL="0" indent="0" algn="just">
              <a:buNone/>
            </a:pPr>
            <a:r>
              <a:rPr lang="fr-BE" dirty="0"/>
              <a:t>	- Permet une évaluation rapide de différents processus cognitifs précis (prise de décision, inhibition,…) de façon relativement rapide (+/- 45 min).</a:t>
            </a:r>
          </a:p>
          <a:p>
            <a:pPr marL="0" indent="0" algn="just">
              <a:buNone/>
            </a:pPr>
            <a:r>
              <a:rPr lang="fr-BE" dirty="0"/>
              <a:t>	- Permet d’observer des vulnérabilités qui ne sont pas observables au niveau comportemental (performance aux tâches cognitives).</a:t>
            </a:r>
            <a:endParaRPr lang="en-US" dirty="0"/>
          </a:p>
        </p:txBody>
      </p:sp>
    </p:spTree>
    <p:extLst>
      <p:ext uri="{BB962C8B-B14F-4D97-AF65-F5344CB8AC3E}">
        <p14:creationId xmlns:p14="http://schemas.microsoft.com/office/powerpoint/2010/main" val="24463458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313591"/>
            <a:ext cx="9905998" cy="1478570"/>
          </a:xfrm>
        </p:spPr>
        <p:txBody>
          <a:bodyPr/>
          <a:lstStyle/>
          <a:p>
            <a:r>
              <a:rPr lang="fr-BE" dirty="0"/>
              <a:t>1. Introduction: les activités du laboratoire</a:t>
            </a:r>
            <a:endParaRPr lang="en-US" dirty="0"/>
          </a:p>
        </p:txBody>
      </p:sp>
      <p:sp>
        <p:nvSpPr>
          <p:cNvPr id="3" name="Content Placeholder 2"/>
          <p:cNvSpPr>
            <a:spLocks noGrp="1"/>
          </p:cNvSpPr>
          <p:nvPr>
            <p:ph idx="1"/>
          </p:nvPr>
        </p:nvSpPr>
        <p:spPr/>
        <p:txBody>
          <a:bodyPr>
            <a:normAutofit fontScale="92500" lnSpcReduction="10000"/>
          </a:bodyPr>
          <a:lstStyle/>
          <a:p>
            <a:pPr algn="just"/>
            <a:r>
              <a:rPr lang="fr-BE" b="1" dirty="0"/>
              <a:t>Outils d’évaluations/ diagnostics</a:t>
            </a:r>
          </a:p>
          <a:p>
            <a:pPr algn="just">
              <a:buFont typeface="Wingdings" panose="05000000000000000000" pitchFamily="2" charset="2"/>
              <a:buChar char="Ø"/>
            </a:pPr>
            <a:r>
              <a:rPr lang="fr-BE" dirty="0"/>
              <a:t>EEG quantitatif</a:t>
            </a:r>
          </a:p>
          <a:p>
            <a:pPr algn="just">
              <a:buFont typeface="Wingdings" panose="05000000000000000000" pitchFamily="2" charset="2"/>
              <a:buChar char="Ø"/>
            </a:pPr>
            <a:r>
              <a:rPr lang="fr-BE" dirty="0"/>
              <a:t>ERP cognitifs</a:t>
            </a:r>
          </a:p>
          <a:p>
            <a:pPr algn="just"/>
            <a:r>
              <a:rPr lang="fr-BE" b="1" dirty="0"/>
              <a:t>Outils de </a:t>
            </a:r>
            <a:r>
              <a:rPr lang="fr-BE" b="1" dirty="0" err="1"/>
              <a:t>neuromodulation</a:t>
            </a:r>
            <a:r>
              <a:rPr lang="fr-BE" b="1" dirty="0"/>
              <a:t>/ thérapeutiques</a:t>
            </a:r>
          </a:p>
          <a:p>
            <a:pPr algn="just">
              <a:buFont typeface="Wingdings" panose="05000000000000000000" pitchFamily="2" charset="2"/>
              <a:buChar char="Ø"/>
            </a:pPr>
            <a:r>
              <a:rPr lang="fr-BE" dirty="0" err="1"/>
              <a:t>tDCS</a:t>
            </a:r>
            <a:endParaRPr lang="fr-BE" dirty="0"/>
          </a:p>
          <a:p>
            <a:pPr algn="just">
              <a:buFont typeface="Wingdings" panose="05000000000000000000" pitchFamily="2" charset="2"/>
              <a:buChar char="Ø"/>
            </a:pPr>
            <a:r>
              <a:rPr lang="fr-BE" i="1" dirty="0" err="1"/>
              <a:t>Neurofeedback</a:t>
            </a:r>
            <a:endParaRPr lang="fr-BE" i="1" dirty="0"/>
          </a:p>
          <a:p>
            <a:pPr algn="just">
              <a:buFont typeface="Wingdings" panose="05000000000000000000" pitchFamily="2" charset="2"/>
              <a:buChar char="Ø"/>
            </a:pPr>
            <a:r>
              <a:rPr lang="de-BE" altLang="fr-FR" i="1" dirty="0"/>
              <a:t>[</a:t>
            </a:r>
            <a:r>
              <a:rPr lang="fr-FR" altLang="fr-FR" i="1" dirty="0"/>
              <a:t>ECT (e</a:t>
            </a:r>
            <a:r>
              <a:rPr lang="fr-BE" altLang="fr-FR" i="1" dirty="0" err="1"/>
              <a:t>lectroconvulsive</a:t>
            </a:r>
            <a:r>
              <a:rPr lang="fr-BE" altLang="fr-FR" i="1" dirty="0"/>
              <a:t> </a:t>
            </a:r>
            <a:r>
              <a:rPr lang="fr-BE" altLang="fr-FR" i="1" dirty="0" err="1"/>
              <a:t>therapy</a:t>
            </a:r>
            <a:r>
              <a:rPr lang="fr-FR" altLang="fr-FR" i="1" dirty="0"/>
              <a:t>)</a:t>
            </a:r>
            <a:r>
              <a:rPr lang="de-BE" altLang="fr-FR" i="1" dirty="0"/>
              <a:t>]</a:t>
            </a:r>
            <a:endParaRPr lang="fr-FR" altLang="fr-FR" i="1" dirty="0"/>
          </a:p>
          <a:p>
            <a:pPr marL="0" indent="0">
              <a:buNone/>
            </a:pP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0817" y="3833967"/>
            <a:ext cx="5050952" cy="3024033"/>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3821" y="2978951"/>
            <a:ext cx="2085741" cy="247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eeg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330160" y="1334835"/>
            <a:ext cx="2303060" cy="2591306"/>
          </a:xfrm>
          <a:prstGeom prst="rect">
            <a:avLst/>
          </a:prstGeom>
        </p:spPr>
      </p:pic>
    </p:spTree>
    <p:extLst>
      <p:ext uri="{BB962C8B-B14F-4D97-AF65-F5344CB8AC3E}">
        <p14:creationId xmlns:p14="http://schemas.microsoft.com/office/powerpoint/2010/main" val="30019328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CF8B3B-670A-D647-9E95-F7F1C8CE71BD}"/>
              </a:ext>
            </a:extLst>
          </p:cNvPr>
          <p:cNvSpPr>
            <a:spLocks noGrp="1"/>
          </p:cNvSpPr>
          <p:nvPr>
            <p:ph type="title"/>
          </p:nvPr>
        </p:nvSpPr>
        <p:spPr/>
        <p:txBody>
          <a:bodyPr/>
          <a:lstStyle/>
          <a:p>
            <a:r>
              <a:rPr lang="fr-BE" dirty="0"/>
              <a:t>1. Introduction: les activités du laboratoires</a:t>
            </a:r>
            <a:endParaRPr lang="fr-FR" dirty="0"/>
          </a:p>
        </p:txBody>
      </p:sp>
      <p:sp>
        <p:nvSpPr>
          <p:cNvPr id="3" name="Espace réservé du contenu 2">
            <a:extLst>
              <a:ext uri="{FF2B5EF4-FFF2-40B4-BE49-F238E27FC236}">
                <a16:creationId xmlns:a16="http://schemas.microsoft.com/office/drawing/2014/main" id="{55A1ECC8-C5EE-8E45-AB35-9F7A52F91EA7}"/>
              </a:ext>
            </a:extLst>
          </p:cNvPr>
          <p:cNvSpPr>
            <a:spLocks noGrp="1"/>
          </p:cNvSpPr>
          <p:nvPr>
            <p:ph idx="1"/>
          </p:nvPr>
        </p:nvSpPr>
        <p:spPr/>
        <p:txBody>
          <a:bodyPr>
            <a:normAutofit fontScale="92500" lnSpcReduction="20000"/>
          </a:bodyPr>
          <a:lstStyle/>
          <a:p>
            <a:pPr algn="just"/>
            <a:r>
              <a:rPr lang="fr-BE" altLang="fr-FR" dirty="0"/>
              <a:t>Réalisés par une équipe pluridisciplinaire</a:t>
            </a:r>
          </a:p>
          <a:p>
            <a:pPr lvl="1" algn="just"/>
            <a:endParaRPr lang="fr-BE" altLang="fr-FR" dirty="0"/>
          </a:p>
          <a:p>
            <a:pPr lvl="1" algn="just"/>
            <a:r>
              <a:rPr lang="fr-FR" altLang="fr-FR" dirty="0"/>
              <a:t>Deux</a:t>
            </a:r>
            <a:r>
              <a:rPr lang="fr-BE" altLang="fr-FR" dirty="0"/>
              <a:t> techniciennes</a:t>
            </a:r>
            <a:r>
              <a:rPr lang="fr-FR" altLang="fr-FR" dirty="0"/>
              <a:t> (Laila </a:t>
            </a:r>
            <a:r>
              <a:rPr lang="fr-FR" altLang="fr-FR" dirty="0" err="1"/>
              <a:t>Atifi</a:t>
            </a:r>
            <a:r>
              <a:rPr lang="fr-FR" altLang="fr-FR" dirty="0"/>
              <a:t> et Chantal Van den</a:t>
            </a:r>
            <a:r>
              <a:rPr lang="fr-BE" altLang="fr-FR" dirty="0"/>
              <a:t> </a:t>
            </a:r>
            <a:r>
              <a:rPr lang="fr-FR" altLang="fr-FR" dirty="0" err="1"/>
              <a:t>Eede</a:t>
            </a:r>
            <a:r>
              <a:rPr lang="fr-FR" altLang="fr-FR" dirty="0"/>
              <a:t>) </a:t>
            </a:r>
            <a:r>
              <a:rPr lang="fr-BE" altLang="fr-FR" dirty="0"/>
              <a:t>pour l’acquisition des tracés</a:t>
            </a:r>
            <a:r>
              <a:rPr lang="fr-FR" altLang="fr-FR" dirty="0"/>
              <a:t> des patients ambulatoires et hospitalisés.</a:t>
            </a:r>
            <a:endParaRPr lang="fr-BE" altLang="fr-FR" dirty="0"/>
          </a:p>
          <a:p>
            <a:pPr lvl="1" algn="just">
              <a:buNone/>
            </a:pPr>
            <a:endParaRPr lang="fr-BE" altLang="fr-FR" dirty="0"/>
          </a:p>
          <a:p>
            <a:pPr lvl="1" algn="just"/>
            <a:r>
              <a:rPr lang="fr-BE" altLang="fr-FR" dirty="0"/>
              <a:t>Un</a:t>
            </a:r>
            <a:r>
              <a:rPr lang="fr-FR" altLang="fr-FR" dirty="0"/>
              <a:t>e</a:t>
            </a:r>
            <a:r>
              <a:rPr lang="fr-BE" altLang="fr-FR" dirty="0"/>
              <a:t> </a:t>
            </a:r>
            <a:r>
              <a:rPr lang="fr-FR" altLang="fr-FR" dirty="0"/>
              <a:t>neuro</a:t>
            </a:r>
            <a:r>
              <a:rPr lang="fr-BE" altLang="fr-FR" dirty="0"/>
              <a:t>psychologue (Florence </a:t>
            </a:r>
            <a:r>
              <a:rPr lang="fr-BE" altLang="fr-FR" dirty="0" err="1"/>
              <a:t>Hanard</a:t>
            </a:r>
            <a:r>
              <a:rPr lang="fr-BE" altLang="fr-FR" dirty="0"/>
              <a:t>) et un médecin psychiatre (Hendrik </a:t>
            </a:r>
            <a:r>
              <a:rPr lang="fr-BE" altLang="fr-FR" dirty="0" err="1"/>
              <a:t>Kajosch</a:t>
            </a:r>
            <a:r>
              <a:rPr lang="fr-BE" altLang="fr-FR" dirty="0"/>
              <a:t>) spécialisé</a:t>
            </a:r>
            <a:r>
              <a:rPr lang="fr-FR" altLang="fr-FR" dirty="0"/>
              <a:t>s</a:t>
            </a:r>
            <a:r>
              <a:rPr lang="fr-BE" altLang="fr-FR" dirty="0"/>
              <a:t> dans le domaine d’électrophysiologie.</a:t>
            </a:r>
          </a:p>
          <a:p>
            <a:pPr marL="457200" lvl="1" indent="0" algn="just">
              <a:buNone/>
            </a:pPr>
            <a:endParaRPr lang="fr-FR" altLang="fr-FR" dirty="0"/>
          </a:p>
          <a:p>
            <a:pPr lvl="1" algn="just"/>
            <a:r>
              <a:rPr lang="fr-FR" altLang="fr-FR" dirty="0"/>
              <a:t>Une équipe de recherche en électrophysiologie coordonnée par Salvatore Campanella avec un travail complémentaire entre les aspects de clinique et de recherche.</a:t>
            </a:r>
            <a:endParaRPr lang="fr-FR" dirty="0"/>
          </a:p>
        </p:txBody>
      </p:sp>
    </p:spTree>
    <p:extLst>
      <p:ext uri="{BB962C8B-B14F-4D97-AF65-F5344CB8AC3E}">
        <p14:creationId xmlns:p14="http://schemas.microsoft.com/office/powerpoint/2010/main" val="32574992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18D3BC-2F23-0C40-A034-F03B3A9E86CE}"/>
              </a:ext>
            </a:extLst>
          </p:cNvPr>
          <p:cNvSpPr>
            <a:spLocks noGrp="1"/>
          </p:cNvSpPr>
          <p:nvPr>
            <p:ph type="title"/>
          </p:nvPr>
        </p:nvSpPr>
        <p:spPr/>
        <p:txBody>
          <a:bodyPr/>
          <a:lstStyle/>
          <a:p>
            <a:r>
              <a:rPr lang="fr-BE" dirty="0"/>
              <a:t>1. Introduction: les activités du laboratoires</a:t>
            </a:r>
            <a:endParaRPr lang="fr-FR" dirty="0"/>
          </a:p>
        </p:txBody>
      </p:sp>
      <p:sp>
        <p:nvSpPr>
          <p:cNvPr id="3" name="Espace réservé du contenu 2">
            <a:extLst>
              <a:ext uri="{FF2B5EF4-FFF2-40B4-BE49-F238E27FC236}">
                <a16:creationId xmlns:a16="http://schemas.microsoft.com/office/drawing/2014/main" id="{48ACFF23-452A-3F4B-87E0-9BF23310FDBC}"/>
              </a:ext>
            </a:extLst>
          </p:cNvPr>
          <p:cNvSpPr>
            <a:spLocks noGrp="1"/>
          </p:cNvSpPr>
          <p:nvPr>
            <p:ph idx="1"/>
          </p:nvPr>
        </p:nvSpPr>
        <p:spPr/>
        <p:txBody>
          <a:bodyPr/>
          <a:lstStyle/>
          <a:p>
            <a:pPr algn="just"/>
            <a:r>
              <a:rPr lang="fr-FR" dirty="0"/>
              <a:t>Un bilan </a:t>
            </a:r>
            <a:r>
              <a:rPr lang="fr-FR" dirty="0" err="1"/>
              <a:t>électrophysiologique</a:t>
            </a:r>
            <a:r>
              <a:rPr lang="fr-FR" dirty="0"/>
              <a:t> qui aide a:</a:t>
            </a:r>
          </a:p>
          <a:p>
            <a:pPr algn="just"/>
            <a:endParaRPr lang="fr-FR" dirty="0"/>
          </a:p>
          <a:p>
            <a:pPr lvl="2" algn="just">
              <a:lnSpc>
                <a:spcPct val="80000"/>
              </a:lnSpc>
            </a:pPr>
            <a:r>
              <a:rPr lang="fr-BE" altLang="fr-FR" sz="2200" dirty="0"/>
              <a:t>La spécification d’un diagnostic différentiel</a:t>
            </a:r>
          </a:p>
          <a:p>
            <a:pPr marL="914400" lvl="2" indent="0" algn="just">
              <a:lnSpc>
                <a:spcPct val="80000"/>
              </a:lnSpc>
              <a:buNone/>
            </a:pPr>
            <a:endParaRPr lang="fr-BE" altLang="fr-FR" sz="2200" dirty="0"/>
          </a:p>
          <a:p>
            <a:pPr lvl="2" algn="just">
              <a:lnSpc>
                <a:spcPct val="80000"/>
              </a:lnSpc>
            </a:pPr>
            <a:r>
              <a:rPr lang="fr-BE" altLang="fr-FR" sz="2200" dirty="0"/>
              <a:t>L’orientation thérapeutique</a:t>
            </a:r>
          </a:p>
          <a:p>
            <a:pPr marL="914400" lvl="2" indent="0" algn="just">
              <a:lnSpc>
                <a:spcPct val="80000"/>
              </a:lnSpc>
              <a:buNone/>
            </a:pPr>
            <a:endParaRPr lang="fr-BE" altLang="fr-FR" sz="2200" dirty="0"/>
          </a:p>
          <a:p>
            <a:pPr lvl="2" algn="just">
              <a:lnSpc>
                <a:spcPct val="80000"/>
              </a:lnSpc>
            </a:pPr>
            <a:r>
              <a:rPr lang="fr-BE" altLang="fr-FR" sz="2200" dirty="0"/>
              <a:t>La description de l’évolution</a:t>
            </a:r>
          </a:p>
          <a:p>
            <a:endParaRPr lang="fr-FR" dirty="0"/>
          </a:p>
        </p:txBody>
      </p:sp>
    </p:spTree>
    <p:extLst>
      <p:ext uri="{BB962C8B-B14F-4D97-AF65-F5344CB8AC3E}">
        <p14:creationId xmlns:p14="http://schemas.microsoft.com/office/powerpoint/2010/main" val="40864725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{A56238B1-4908-7145-9AAB-2DA203AE68D6}tf10001122</Template>
  <TotalTime>2410</TotalTime>
  <Words>2481</Words>
  <Application>Microsoft Office PowerPoint</Application>
  <PresentationFormat>Widescreen</PresentationFormat>
  <Paragraphs>280</Paragraphs>
  <Slides>39</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Arial</vt:lpstr>
      <vt:lpstr>Calibri</vt:lpstr>
      <vt:lpstr>Cambria</vt:lpstr>
      <vt:lpstr>MS Mincho</vt:lpstr>
      <vt:lpstr>Times New Roman</vt:lpstr>
      <vt:lpstr>Trebuchet MS</vt:lpstr>
      <vt:lpstr>Tw Cen MT</vt:lpstr>
      <vt:lpstr>Wingdings</vt:lpstr>
      <vt:lpstr>Circuit</vt:lpstr>
      <vt:lpstr>   l’EEG et les potentiels évoqués en psychiatrie: quelques exemples cliniques </vt:lpstr>
      <vt:lpstr>Plan</vt:lpstr>
      <vt:lpstr>1. introduction: Quelques constats de base</vt:lpstr>
      <vt:lpstr>1. Introduction: pourquoi s’intéresser à l’electrophysiologie en psychiatrie ? </vt:lpstr>
      <vt:lpstr>1. Introduction: pourquoi s’intéresser à l’electrophysiologie en psychiatrie ?  </vt:lpstr>
      <vt:lpstr>1. Introduction: Avantages de l’électrophysiologie</vt:lpstr>
      <vt:lpstr>1. Introduction: les activités du laboratoire</vt:lpstr>
      <vt:lpstr>1. Introduction: les activités du laboratoires</vt:lpstr>
      <vt:lpstr>1. Introduction: les activités du laboratoires</vt:lpstr>
      <vt:lpstr>2. L’EEG: comment ?</vt:lpstr>
      <vt:lpstr>2. l’EEG: comment ?</vt:lpstr>
      <vt:lpstr>2. EEG: diagnostic différentiel en psychiatrie</vt:lpstr>
      <vt:lpstr>2. EEG: diagnostic différentiel en psychiatrie</vt:lpstr>
      <vt:lpstr>2. EEG: diagnostic différentiel en psychiatrie</vt:lpstr>
      <vt:lpstr>2. EEG et traitement psychotrope</vt:lpstr>
      <vt:lpstr>2. EEG et traitement psychotrope</vt:lpstr>
      <vt:lpstr>2. EEG et traitement psychotrope</vt:lpstr>
      <vt:lpstr>2. EEG et traitement psychotrope</vt:lpstr>
      <vt:lpstr>2. EEG: conclusion</vt:lpstr>
      <vt:lpstr>3. Les erp: comment ?</vt:lpstr>
      <vt:lpstr>3. Les ERP: comment ?</vt:lpstr>
      <vt:lpstr>3. Les erp: la batterie de potentiel évoqués du Laboratoire EEG du chu Brugmann</vt:lpstr>
      <vt:lpstr>3. Les erp: la batterie de potentiel évoqués du Laboratoire EEG du chu Brugmann</vt:lpstr>
      <vt:lpstr>3. LES erp: la batterie de potentiel évoqués du Laboratoire EEG du chu Brugmann</vt:lpstr>
      <vt:lpstr>3. Les erp: la batterie de potentiel évoqués du Laboratoire EEG du chu Brugmann</vt:lpstr>
      <vt:lpstr>3. Les erp: la batterie de potentiel évoqués du Laboratoire EEG du chu Brugmann</vt:lpstr>
      <vt:lpstr>3.  Les ERP: Cas cliniques</vt:lpstr>
      <vt:lpstr>3.  Les ERP: Cas cliniques</vt:lpstr>
      <vt:lpstr>3.  Les ERP: Cas cliniques</vt:lpstr>
      <vt:lpstr>3.  Les ERP: Cas cliniques</vt:lpstr>
      <vt:lpstr>3.  Les ERP: Cas cliniques</vt:lpstr>
      <vt:lpstr>3.  Les ERP: Cas cliniques</vt:lpstr>
      <vt:lpstr>3.  Les ERP: Cas cliniques</vt:lpstr>
      <vt:lpstr>3.  Les ERP: Cas cliniques</vt:lpstr>
      <vt:lpstr>3.  Les ERP: Cas cliniques</vt:lpstr>
      <vt:lpstr>3.  Les ERP: Cas cliniques</vt:lpstr>
      <vt:lpstr>3. Les ERP: conclusions</vt:lpstr>
      <vt:lpstr>4. Take home message</vt:lpstr>
      <vt:lpstr>PowerPoint Presentation</vt:lpstr>
    </vt:vector>
  </TitlesOfParts>
  <Company>Chu-Brugmann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séminaire Lundi de la Psychiatrie</dc:title>
  <dc:creator>HANARD, Florence (CHU-Brugmann)</dc:creator>
  <cp:lastModifiedBy>KAJOSCH, Hendrik (CHU-Brugmann)</cp:lastModifiedBy>
  <cp:revision>332</cp:revision>
  <cp:lastPrinted>2021-04-24T13:59:36Z</cp:lastPrinted>
  <dcterms:created xsi:type="dcterms:W3CDTF">2021-03-03T09:16:06Z</dcterms:created>
  <dcterms:modified xsi:type="dcterms:W3CDTF">2021-04-26T08:35:29Z</dcterms:modified>
</cp:coreProperties>
</file>