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bookmarkIdSeed="2">
  <p:sldMasterIdLst>
    <p:sldMasterId id="2147483669" r:id="rId1"/>
  </p:sldMasterIdLst>
  <p:sldIdLst>
    <p:sldId id="258" r:id="rId2"/>
    <p:sldId id="318" r:id="rId3"/>
    <p:sldId id="356" r:id="rId4"/>
    <p:sldId id="329" r:id="rId5"/>
    <p:sldId id="330" r:id="rId6"/>
    <p:sldId id="319" r:id="rId7"/>
    <p:sldId id="359" r:id="rId8"/>
    <p:sldId id="360" r:id="rId9"/>
    <p:sldId id="314" r:id="rId10"/>
    <p:sldId id="331" r:id="rId11"/>
    <p:sldId id="332" r:id="rId12"/>
    <p:sldId id="333" r:id="rId13"/>
    <p:sldId id="321" r:id="rId14"/>
    <p:sldId id="334" r:id="rId15"/>
    <p:sldId id="335" r:id="rId16"/>
    <p:sldId id="336" r:id="rId17"/>
    <p:sldId id="259" r:id="rId18"/>
    <p:sldId id="337" r:id="rId19"/>
    <p:sldId id="338" r:id="rId20"/>
    <p:sldId id="322" r:id="rId21"/>
    <p:sldId id="339" r:id="rId22"/>
    <p:sldId id="320" r:id="rId23"/>
    <p:sldId id="346" r:id="rId24"/>
    <p:sldId id="340" r:id="rId25"/>
    <p:sldId id="341" r:id="rId26"/>
    <p:sldId id="342" r:id="rId27"/>
    <p:sldId id="323" r:id="rId28"/>
    <p:sldId id="324" r:id="rId29"/>
    <p:sldId id="325" r:id="rId30"/>
    <p:sldId id="326" r:id="rId31"/>
    <p:sldId id="327" r:id="rId32"/>
    <p:sldId id="328" r:id="rId33"/>
    <p:sldId id="289" r:id="rId34"/>
    <p:sldId id="275" r:id="rId35"/>
    <p:sldId id="274" r:id="rId36"/>
    <p:sldId id="265" r:id="rId37"/>
    <p:sldId id="268" r:id="rId38"/>
    <p:sldId id="267" r:id="rId39"/>
    <p:sldId id="266" r:id="rId40"/>
    <p:sldId id="269" r:id="rId41"/>
    <p:sldId id="270" r:id="rId42"/>
    <p:sldId id="271" r:id="rId43"/>
    <p:sldId id="272" r:id="rId44"/>
    <p:sldId id="273" r:id="rId45"/>
    <p:sldId id="343" r:id="rId46"/>
    <p:sldId id="344" r:id="rId47"/>
    <p:sldId id="287" r:id="rId48"/>
    <p:sldId id="288" r:id="rId49"/>
    <p:sldId id="345" r:id="rId50"/>
    <p:sldId id="347" r:id="rId51"/>
    <p:sldId id="290" r:id="rId52"/>
    <p:sldId id="291" r:id="rId53"/>
    <p:sldId id="292" r:id="rId54"/>
    <p:sldId id="293" r:id="rId55"/>
    <p:sldId id="294" r:id="rId56"/>
    <p:sldId id="295" r:id="rId57"/>
    <p:sldId id="296" r:id="rId58"/>
    <p:sldId id="348" r:id="rId59"/>
    <p:sldId id="349" r:id="rId60"/>
    <p:sldId id="350" r:id="rId61"/>
    <p:sldId id="351" r:id="rId62"/>
    <p:sldId id="304" r:id="rId63"/>
    <p:sldId id="263" r:id="rId64"/>
    <p:sldId id="305" r:id="rId65"/>
    <p:sldId id="352" r:id="rId66"/>
    <p:sldId id="354" r:id="rId67"/>
    <p:sldId id="361" r:id="rId68"/>
    <p:sldId id="355" r:id="rId69"/>
    <p:sldId id="306" r:id="rId70"/>
    <p:sldId id="307" r:id="rId71"/>
    <p:sldId id="357" r:id="rId72"/>
    <p:sldId id="308" r:id="rId73"/>
    <p:sldId id="309" r:id="rId74"/>
    <p:sldId id="317" r:id="rId75"/>
    <p:sldId id="300" r:id="rId76"/>
    <p:sldId id="299" r:id="rId77"/>
    <p:sldId id="358" r:id="rId78"/>
    <p:sldId id="353" r:id="rId79"/>
    <p:sldId id="310" r:id="rId80"/>
    <p:sldId id="297" r:id="rId81"/>
    <p:sldId id="298" r:id="rId82"/>
    <p:sldId id="301" r:id="rId83"/>
    <p:sldId id="302" r:id="rId84"/>
    <p:sldId id="303" r:id="rId85"/>
    <p:sldId id="311" r:id="rId86"/>
    <p:sldId id="312" r:id="rId87"/>
    <p:sldId id="313" r:id="rId88"/>
    <p:sldId id="276" r:id="rId89"/>
    <p:sldId id="277" r:id="rId90"/>
    <p:sldId id="278" r:id="rId91"/>
    <p:sldId id="282" r:id="rId92"/>
    <p:sldId id="283" r:id="rId93"/>
    <p:sldId id="279" r:id="rId94"/>
    <p:sldId id="281" r:id="rId95"/>
    <p:sldId id="284" r:id="rId96"/>
    <p:sldId id="285" r:id="rId97"/>
    <p:sldId id="280" r:id="rId9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72"/>
      </p:cViewPr>
      <p:guideLst/>
    </p:cSldViewPr>
  </p:slideViewPr>
  <p:notesTextViewPr>
    <p:cViewPr>
      <p:scale>
        <a:sx n="1" d="1"/>
        <a:sy n="1" d="1"/>
      </p:scale>
      <p:origin x="0" y="0"/>
    </p:cViewPr>
  </p:notesTextViewPr>
  <p:sorterViewPr>
    <p:cViewPr>
      <p:scale>
        <a:sx n="100" d="100"/>
        <a:sy n="100" d="100"/>
      </p:scale>
      <p:origin x="0" y="-2505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p:spPr>
        <p:txBody>
          <a:bodyPr/>
          <a:lstStyle/>
          <a:p>
            <a:r>
              <a:rPr lang="fr-FR"/>
              <a:t>Modifiez le style du titre</a:t>
            </a:r>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91C81D2E-AC76-4E53-938B-CABEA8435F19}" type="datetimeFigureOut">
              <a:rPr lang="fr-FR" smtClean="0"/>
              <a:pPr/>
              <a:t>25/10/2021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AB405D2-E13D-417D-ABAB-44C43D7D7F05}" type="slidenum">
              <a:rPr lang="fr-FR" smtClean="0"/>
              <a:pPr/>
              <a:t>‹N°›</a:t>
            </a:fld>
            <a:endParaRPr lang="fr-FR"/>
          </a:p>
        </p:txBody>
      </p:sp>
    </p:spTree>
    <p:extLst>
      <p:ext uri="{BB962C8B-B14F-4D97-AF65-F5344CB8AC3E}">
        <p14:creationId xmlns:p14="http://schemas.microsoft.com/office/powerpoint/2010/main" val="3145062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91C81D2E-AC76-4E53-938B-CABEA8435F19}" type="datetimeFigureOut">
              <a:rPr lang="fr-FR" smtClean="0"/>
              <a:pPr/>
              <a:t>25/10/2021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AB405D2-E13D-417D-ABAB-44C43D7D7F05}" type="slidenum">
              <a:rPr lang="fr-FR" smtClean="0"/>
              <a:pPr/>
              <a:t>‹N°›</a:t>
            </a:fld>
            <a:endParaRPr lang="fr-FR"/>
          </a:p>
        </p:txBody>
      </p:sp>
    </p:spTree>
    <p:extLst>
      <p:ext uri="{BB962C8B-B14F-4D97-AF65-F5344CB8AC3E}">
        <p14:creationId xmlns:p14="http://schemas.microsoft.com/office/powerpoint/2010/main" val="974074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39"/>
            <a:ext cx="27432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609600" y="274639"/>
            <a:ext cx="8026400" cy="5851525"/>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91C81D2E-AC76-4E53-938B-CABEA8435F19}" type="datetimeFigureOut">
              <a:rPr lang="fr-FR" smtClean="0"/>
              <a:pPr/>
              <a:t>25/10/2021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AB405D2-E13D-417D-ABAB-44C43D7D7F05}" type="slidenum">
              <a:rPr lang="fr-FR" smtClean="0"/>
              <a:pPr/>
              <a:t>‹N°›</a:t>
            </a:fld>
            <a:endParaRPr lang="fr-FR"/>
          </a:p>
        </p:txBody>
      </p:sp>
    </p:spTree>
    <p:extLst>
      <p:ext uri="{BB962C8B-B14F-4D97-AF65-F5344CB8AC3E}">
        <p14:creationId xmlns:p14="http://schemas.microsoft.com/office/powerpoint/2010/main" val="198034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91C81D2E-AC76-4E53-938B-CABEA8435F19}" type="datetimeFigureOut">
              <a:rPr lang="fr-FR" smtClean="0"/>
              <a:pPr/>
              <a:t>25/10/2021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AB405D2-E13D-417D-ABAB-44C43D7D7F05}" type="slidenum">
              <a:rPr lang="fr-FR" smtClean="0"/>
              <a:pPr/>
              <a:t>‹N°›</a:t>
            </a:fld>
            <a:endParaRPr lang="fr-FR"/>
          </a:p>
        </p:txBody>
      </p:sp>
    </p:spTree>
    <p:extLst>
      <p:ext uri="{BB962C8B-B14F-4D97-AF65-F5344CB8AC3E}">
        <p14:creationId xmlns:p14="http://schemas.microsoft.com/office/powerpoint/2010/main" val="5656423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91C81D2E-AC76-4E53-938B-CABEA8435F19}" type="datetimeFigureOut">
              <a:rPr lang="fr-FR" smtClean="0"/>
              <a:pPr/>
              <a:t>25/10/2021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AB405D2-E13D-417D-ABAB-44C43D7D7F05}" type="slidenum">
              <a:rPr lang="fr-FR" smtClean="0"/>
              <a:pPr/>
              <a:t>‹N°›</a:t>
            </a:fld>
            <a:endParaRPr lang="fr-FR"/>
          </a:p>
        </p:txBody>
      </p:sp>
    </p:spTree>
    <p:extLst>
      <p:ext uri="{BB962C8B-B14F-4D97-AF65-F5344CB8AC3E}">
        <p14:creationId xmlns:p14="http://schemas.microsoft.com/office/powerpoint/2010/main" val="948068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91C81D2E-AC76-4E53-938B-CABEA8435F19}" type="datetimeFigureOut">
              <a:rPr lang="fr-FR" smtClean="0"/>
              <a:pPr/>
              <a:t>25/10/2021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AB405D2-E13D-417D-ABAB-44C43D7D7F05}" type="slidenum">
              <a:rPr lang="fr-FR" smtClean="0"/>
              <a:pPr/>
              <a:t>‹N°›</a:t>
            </a:fld>
            <a:endParaRPr lang="fr-FR"/>
          </a:p>
        </p:txBody>
      </p:sp>
    </p:spTree>
    <p:extLst>
      <p:ext uri="{BB962C8B-B14F-4D97-AF65-F5344CB8AC3E}">
        <p14:creationId xmlns:p14="http://schemas.microsoft.com/office/powerpoint/2010/main" val="2865620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91C81D2E-AC76-4E53-938B-CABEA8435F19}" type="datetimeFigureOut">
              <a:rPr lang="fr-FR" smtClean="0"/>
              <a:pPr/>
              <a:t>25/10/2021</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6AB405D2-E13D-417D-ABAB-44C43D7D7F05}" type="slidenum">
              <a:rPr lang="fr-FR" smtClean="0"/>
              <a:pPr/>
              <a:t>‹N°›</a:t>
            </a:fld>
            <a:endParaRPr lang="fr-FR"/>
          </a:p>
        </p:txBody>
      </p:sp>
    </p:spTree>
    <p:extLst>
      <p:ext uri="{BB962C8B-B14F-4D97-AF65-F5344CB8AC3E}">
        <p14:creationId xmlns:p14="http://schemas.microsoft.com/office/powerpoint/2010/main" val="483846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91C81D2E-AC76-4E53-938B-CABEA8435F19}" type="datetimeFigureOut">
              <a:rPr lang="fr-FR" smtClean="0"/>
              <a:pPr/>
              <a:t>25/10/2021</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6AB405D2-E13D-417D-ABAB-44C43D7D7F05}" type="slidenum">
              <a:rPr lang="fr-FR" smtClean="0"/>
              <a:pPr/>
              <a:t>‹N°›</a:t>
            </a:fld>
            <a:endParaRPr lang="fr-FR"/>
          </a:p>
        </p:txBody>
      </p:sp>
    </p:spTree>
    <p:extLst>
      <p:ext uri="{BB962C8B-B14F-4D97-AF65-F5344CB8AC3E}">
        <p14:creationId xmlns:p14="http://schemas.microsoft.com/office/powerpoint/2010/main" val="22251967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91C81D2E-AC76-4E53-938B-CABEA8435F19}" type="datetimeFigureOut">
              <a:rPr lang="fr-FR" smtClean="0"/>
              <a:pPr/>
              <a:t>25/10/2021</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6AB405D2-E13D-417D-ABAB-44C43D7D7F05}" type="slidenum">
              <a:rPr lang="fr-FR" smtClean="0"/>
              <a:pPr/>
              <a:t>‹N°›</a:t>
            </a:fld>
            <a:endParaRPr lang="fr-FR"/>
          </a:p>
        </p:txBody>
      </p:sp>
    </p:spTree>
    <p:extLst>
      <p:ext uri="{BB962C8B-B14F-4D97-AF65-F5344CB8AC3E}">
        <p14:creationId xmlns:p14="http://schemas.microsoft.com/office/powerpoint/2010/main" val="41288739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91C81D2E-AC76-4E53-938B-CABEA8435F19}" type="datetimeFigureOut">
              <a:rPr lang="fr-FR" smtClean="0"/>
              <a:pPr/>
              <a:t>25/10/2021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AB405D2-E13D-417D-ABAB-44C43D7D7F05}" type="slidenum">
              <a:rPr lang="fr-FR" smtClean="0"/>
              <a:pPr/>
              <a:t>‹N°›</a:t>
            </a:fld>
            <a:endParaRPr lang="fr-FR"/>
          </a:p>
        </p:txBody>
      </p:sp>
    </p:spTree>
    <p:extLst>
      <p:ext uri="{BB962C8B-B14F-4D97-AF65-F5344CB8AC3E}">
        <p14:creationId xmlns:p14="http://schemas.microsoft.com/office/powerpoint/2010/main" val="2234509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91C81D2E-AC76-4E53-938B-CABEA8435F19}" type="datetimeFigureOut">
              <a:rPr lang="fr-FR" smtClean="0"/>
              <a:pPr/>
              <a:t>25/10/2021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AB405D2-E13D-417D-ABAB-44C43D7D7F05}" type="slidenum">
              <a:rPr lang="fr-FR" smtClean="0"/>
              <a:pPr/>
              <a:t>‹N°›</a:t>
            </a:fld>
            <a:endParaRPr lang="fr-FR"/>
          </a:p>
        </p:txBody>
      </p:sp>
    </p:spTree>
    <p:extLst>
      <p:ext uri="{BB962C8B-B14F-4D97-AF65-F5344CB8AC3E}">
        <p14:creationId xmlns:p14="http://schemas.microsoft.com/office/powerpoint/2010/main" val="27889399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fr-FR"/>
              <a:t>Cliquez pour modifier le style du titre</a:t>
            </a:r>
          </a:p>
        </p:txBody>
      </p:sp>
      <p:sp>
        <p:nvSpPr>
          <p:cNvPr id="3" name="Espace réservé du texte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C81D2E-AC76-4E53-938B-CABEA8435F19}" type="datetimeFigureOut">
              <a:rPr lang="fr-FR" smtClean="0"/>
              <a:pPr/>
              <a:t>25/10/2021</a:t>
            </a:fld>
            <a:endParaRPr lang="fr-FR"/>
          </a:p>
        </p:txBody>
      </p:sp>
      <p:sp>
        <p:nvSpPr>
          <p:cNvPr id="5" name="Espace réservé du pied de page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B405D2-E13D-417D-ABAB-44C43D7D7F05}" type="slidenum">
              <a:rPr lang="fr-FR" smtClean="0"/>
              <a:pPr/>
              <a:t>‹N°›</a:t>
            </a:fld>
            <a:endParaRPr lang="fr-FR"/>
          </a:p>
        </p:txBody>
      </p:sp>
    </p:spTree>
    <p:extLst>
      <p:ext uri="{BB962C8B-B14F-4D97-AF65-F5344CB8AC3E}">
        <p14:creationId xmlns:p14="http://schemas.microsoft.com/office/powerpoint/2010/main" val="1832222601"/>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hyperlink" Target="https://www.em-consulte.com/article/1216517/impact-de-la-danse-contemporaine-sur-les-troubles-#AFF0025" TargetMode="External"/><Relationship Id="rId3" Type="http://schemas.openxmlformats.org/officeDocument/2006/relationships/hyperlink" Target="https://www.em-consulte.com/article/1216517/impact-de-la-danse-contemporaine-sur-les-troubles-#COR0005" TargetMode="External"/><Relationship Id="rId7" Type="http://schemas.openxmlformats.org/officeDocument/2006/relationships/hyperlink" Target="https://www.em-consulte.com/article/1216517/impact-de-la-danse-contemporaine-sur-les-troubles-#AFF0020" TargetMode="External"/><Relationship Id="rId2" Type="http://schemas.openxmlformats.org/officeDocument/2006/relationships/hyperlink" Target="https://www.em-consulte.com/article/1216517/impact-de-la-danse-contemporaine-sur-les-troubles-#AFF0005" TargetMode="External"/><Relationship Id="rId1" Type="http://schemas.openxmlformats.org/officeDocument/2006/relationships/slideLayout" Target="../slideLayouts/slideLayout2.xml"/><Relationship Id="rId6" Type="http://schemas.openxmlformats.org/officeDocument/2006/relationships/hyperlink" Target="https://www.em-consulte.com/article/1216517/impact-de-la-danse-contemporaine-sur-les-troubles-#AFF0015" TargetMode="External"/><Relationship Id="rId5" Type="http://schemas.openxmlformats.org/officeDocument/2006/relationships/hyperlink" Target="https://www.em-consulte.com/article/1216517/impact-de-la-danse-contemporaine-sur-les-troubles-#AFF0010" TargetMode="External"/><Relationship Id="rId4" Type="http://schemas.openxmlformats.org/officeDocument/2006/relationships/hyperlink" Target="mailto:chabriertrinkler@unistra.fr" TargetMode="External"/><Relationship Id="rId9" Type="http://schemas.openxmlformats.org/officeDocument/2006/relationships/hyperlink" Target="https://www.em-consulte.com/article/1216517/impact-de-la-danse-contemporaine-sur-les-troubles-#AFF0030"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4" name="Picture 50" descr="C:\Users\Tom\AppData\Local\Microsoft\Windows\Temporary Internet Files\Content.IE5\9DVJ0TBP\MPj04032280000[1].jpg"/>
          <p:cNvPicPr>
            <a:picLocks noChangeAspect="1" noChangeArrowheads="1"/>
          </p:cNvPicPr>
          <p:nvPr/>
        </p:nvPicPr>
        <p:blipFill>
          <a:blip r:embed="rId2" cstate="print"/>
          <a:srcRect/>
          <a:stretch>
            <a:fillRect/>
          </a:stretch>
        </p:blipFill>
        <p:spPr bwMode="auto">
          <a:xfrm>
            <a:off x="1524000" y="0"/>
            <a:ext cx="9144000" cy="6858000"/>
          </a:xfrm>
          <a:prstGeom prst="rect">
            <a:avLst/>
          </a:prstGeom>
          <a:noFill/>
        </p:spPr>
      </p:pic>
      <p:sp>
        <p:nvSpPr>
          <p:cNvPr id="2" name="Titre 1"/>
          <p:cNvSpPr>
            <a:spLocks noGrp="1"/>
          </p:cNvSpPr>
          <p:nvPr>
            <p:ph type="ctrTitle"/>
          </p:nvPr>
        </p:nvSpPr>
        <p:spPr>
          <a:xfrm>
            <a:off x="2209800" y="4173554"/>
            <a:ext cx="7772400" cy="1470025"/>
          </a:xfrm>
        </p:spPr>
        <p:txBody>
          <a:bodyPr>
            <a:normAutofit fontScale="90000"/>
          </a:bodyPr>
          <a:lstStyle/>
          <a:p>
            <a:r>
              <a:rPr lang="fr-FR" dirty="0">
                <a:solidFill>
                  <a:schemeClr val="bg1"/>
                </a:solidFill>
              </a:rPr>
              <a:t>Eh bien, dansez maintenant !</a:t>
            </a:r>
            <a:br>
              <a:rPr lang="fr-FR" dirty="0">
                <a:solidFill>
                  <a:schemeClr val="bg1"/>
                </a:solidFill>
              </a:rPr>
            </a:br>
            <a:r>
              <a:rPr lang="fr-FR" sz="4000" dirty="0">
                <a:solidFill>
                  <a:schemeClr val="bg1"/>
                </a:solidFill>
              </a:rPr>
              <a:t>Apports de la danse en santé mentale</a:t>
            </a:r>
            <a:endParaRPr lang="fr-FR" dirty="0">
              <a:solidFill>
                <a:schemeClr val="bg1"/>
              </a:solidFill>
            </a:endParaRPr>
          </a:p>
        </p:txBody>
      </p:sp>
      <p:sp>
        <p:nvSpPr>
          <p:cNvPr id="3" name="Sous-titre 2"/>
          <p:cNvSpPr>
            <a:spLocks noGrp="1"/>
          </p:cNvSpPr>
          <p:nvPr>
            <p:ph type="subTitle" idx="1"/>
          </p:nvPr>
        </p:nvSpPr>
        <p:spPr>
          <a:xfrm>
            <a:off x="2895600" y="5756280"/>
            <a:ext cx="6400800" cy="1030307"/>
          </a:xfrm>
        </p:spPr>
        <p:txBody>
          <a:bodyPr>
            <a:normAutofit fontScale="92500" lnSpcReduction="10000"/>
          </a:bodyPr>
          <a:lstStyle/>
          <a:p>
            <a:r>
              <a:rPr lang="fr-FR" dirty="0">
                <a:solidFill>
                  <a:schemeClr val="bg1"/>
                </a:solidFill>
              </a:rPr>
              <a:t>Dr Serge Gozlan , Nicolas </a:t>
            </a:r>
            <a:r>
              <a:rPr lang="fr-FR" dirty="0" err="1">
                <a:solidFill>
                  <a:schemeClr val="bg1"/>
                </a:solidFill>
              </a:rPr>
              <a:t>Siriany</a:t>
            </a:r>
            <a:endParaRPr lang="fr-FR" dirty="0">
              <a:solidFill>
                <a:schemeClr val="bg1"/>
              </a:solidFill>
            </a:endParaRPr>
          </a:p>
          <a:p>
            <a:r>
              <a:rPr lang="fr-FR" dirty="0">
                <a:solidFill>
                  <a:schemeClr val="bg1"/>
                </a:solidFill>
              </a:rPr>
              <a:t>CHU Brugmann, Clinique du stress</a:t>
            </a:r>
          </a:p>
        </p:txBody>
      </p:sp>
    </p:spTree>
    <p:extLst>
      <p:ext uri="{BB962C8B-B14F-4D97-AF65-F5344CB8AC3E}">
        <p14:creationId xmlns:p14="http://schemas.microsoft.com/office/powerpoint/2010/main" val="3656378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547536-5A03-4F80-B4B6-4191240B5921}"/>
              </a:ext>
            </a:extLst>
          </p:cNvPr>
          <p:cNvSpPr>
            <a:spLocks noGrp="1"/>
          </p:cNvSpPr>
          <p:nvPr>
            <p:ph type="title"/>
          </p:nvPr>
        </p:nvSpPr>
        <p:spPr/>
        <p:txBody>
          <a:bodyPr/>
          <a:lstStyle/>
          <a:p>
            <a:endParaRPr lang="fr-BE"/>
          </a:p>
        </p:txBody>
      </p:sp>
      <p:pic>
        <p:nvPicPr>
          <p:cNvPr id="5" name="Espace réservé du contenu 4">
            <a:extLst>
              <a:ext uri="{FF2B5EF4-FFF2-40B4-BE49-F238E27FC236}">
                <a16:creationId xmlns:a16="http://schemas.microsoft.com/office/drawing/2014/main" id="{8D37F7B6-92CE-4FE4-8690-33857FA13FD9}"/>
              </a:ext>
            </a:extLst>
          </p:cNvPr>
          <p:cNvPicPr>
            <a:picLocks noGrp="1" noChangeAspect="1"/>
          </p:cNvPicPr>
          <p:nvPr>
            <p:ph idx="1"/>
          </p:nvPr>
        </p:nvPicPr>
        <p:blipFill>
          <a:blip r:embed="rId2"/>
          <a:stretch>
            <a:fillRect/>
          </a:stretch>
        </p:blipFill>
        <p:spPr>
          <a:xfrm>
            <a:off x="4245521" y="1600200"/>
            <a:ext cx="3700957" cy="4525963"/>
          </a:xfrm>
        </p:spPr>
      </p:pic>
    </p:spTree>
    <p:extLst>
      <p:ext uri="{BB962C8B-B14F-4D97-AF65-F5344CB8AC3E}">
        <p14:creationId xmlns:p14="http://schemas.microsoft.com/office/powerpoint/2010/main" val="7875476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B02347-CC7A-4E58-88BC-D6BA642301E0}"/>
              </a:ext>
            </a:extLst>
          </p:cNvPr>
          <p:cNvSpPr>
            <a:spLocks noGrp="1"/>
          </p:cNvSpPr>
          <p:nvPr>
            <p:ph type="title"/>
          </p:nvPr>
        </p:nvSpPr>
        <p:spPr/>
        <p:txBody>
          <a:bodyPr/>
          <a:lstStyle/>
          <a:p>
            <a:endParaRPr lang="fr-BE"/>
          </a:p>
        </p:txBody>
      </p:sp>
      <p:pic>
        <p:nvPicPr>
          <p:cNvPr id="5" name="Espace réservé du contenu 4">
            <a:extLst>
              <a:ext uri="{FF2B5EF4-FFF2-40B4-BE49-F238E27FC236}">
                <a16:creationId xmlns:a16="http://schemas.microsoft.com/office/drawing/2014/main" id="{BE40AA43-AA3A-490E-BB19-79F20EC46D62}"/>
              </a:ext>
            </a:extLst>
          </p:cNvPr>
          <p:cNvPicPr>
            <a:picLocks noGrp="1" noChangeAspect="1"/>
          </p:cNvPicPr>
          <p:nvPr>
            <p:ph idx="1"/>
          </p:nvPr>
        </p:nvPicPr>
        <p:blipFill>
          <a:blip r:embed="rId2"/>
          <a:stretch>
            <a:fillRect/>
          </a:stretch>
        </p:blipFill>
        <p:spPr>
          <a:xfrm>
            <a:off x="4249376" y="1600200"/>
            <a:ext cx="3693247" cy="4525963"/>
          </a:xfrm>
        </p:spPr>
      </p:pic>
    </p:spTree>
    <p:extLst>
      <p:ext uri="{BB962C8B-B14F-4D97-AF65-F5344CB8AC3E}">
        <p14:creationId xmlns:p14="http://schemas.microsoft.com/office/powerpoint/2010/main" val="692419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995EE0-68BC-4D27-A4C8-D3834BC0DDE9}"/>
              </a:ext>
            </a:extLst>
          </p:cNvPr>
          <p:cNvSpPr>
            <a:spLocks noGrp="1"/>
          </p:cNvSpPr>
          <p:nvPr>
            <p:ph type="title"/>
          </p:nvPr>
        </p:nvSpPr>
        <p:spPr/>
        <p:txBody>
          <a:bodyPr/>
          <a:lstStyle/>
          <a:p>
            <a:endParaRPr lang="fr-BE"/>
          </a:p>
        </p:txBody>
      </p:sp>
      <p:pic>
        <p:nvPicPr>
          <p:cNvPr id="5" name="Espace réservé du contenu 4">
            <a:extLst>
              <a:ext uri="{FF2B5EF4-FFF2-40B4-BE49-F238E27FC236}">
                <a16:creationId xmlns:a16="http://schemas.microsoft.com/office/drawing/2014/main" id="{A12DC749-27D8-4932-9E3F-40D96092B33B}"/>
              </a:ext>
            </a:extLst>
          </p:cNvPr>
          <p:cNvPicPr>
            <a:picLocks noGrp="1" noChangeAspect="1"/>
          </p:cNvPicPr>
          <p:nvPr>
            <p:ph idx="1"/>
          </p:nvPr>
        </p:nvPicPr>
        <p:blipFill>
          <a:blip r:embed="rId2"/>
          <a:stretch>
            <a:fillRect/>
          </a:stretch>
        </p:blipFill>
        <p:spPr>
          <a:xfrm>
            <a:off x="4241289" y="1600200"/>
            <a:ext cx="3709422" cy="4525963"/>
          </a:xfrm>
        </p:spPr>
      </p:pic>
    </p:spTree>
    <p:extLst>
      <p:ext uri="{BB962C8B-B14F-4D97-AF65-F5344CB8AC3E}">
        <p14:creationId xmlns:p14="http://schemas.microsoft.com/office/powerpoint/2010/main" val="27538102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77CA79-3544-45CA-9ECB-E1EEE2857D5F}"/>
              </a:ext>
            </a:extLst>
          </p:cNvPr>
          <p:cNvSpPr>
            <a:spLocks noGrp="1"/>
          </p:cNvSpPr>
          <p:nvPr>
            <p:ph type="title"/>
          </p:nvPr>
        </p:nvSpPr>
        <p:spPr/>
        <p:txBody>
          <a:bodyPr/>
          <a:lstStyle/>
          <a:p>
            <a:r>
              <a:rPr lang="fr-BE" dirty="0"/>
              <a:t>Danse et Psychothérapie</a:t>
            </a:r>
          </a:p>
        </p:txBody>
      </p:sp>
      <p:sp>
        <p:nvSpPr>
          <p:cNvPr id="3" name="Espace réservé du contenu 2">
            <a:extLst>
              <a:ext uri="{FF2B5EF4-FFF2-40B4-BE49-F238E27FC236}">
                <a16:creationId xmlns:a16="http://schemas.microsoft.com/office/drawing/2014/main" id="{1DA571C9-C4C0-44E6-9674-8BD88F04EF10}"/>
              </a:ext>
            </a:extLst>
          </p:cNvPr>
          <p:cNvSpPr>
            <a:spLocks noGrp="1"/>
          </p:cNvSpPr>
          <p:nvPr>
            <p:ph idx="1"/>
          </p:nvPr>
        </p:nvSpPr>
        <p:spPr/>
        <p:txBody>
          <a:bodyPr/>
          <a:lstStyle/>
          <a:p>
            <a:r>
              <a:rPr lang="fr-BE" dirty="0"/>
              <a:t>La danse est une thérapie</a:t>
            </a:r>
          </a:p>
          <a:p>
            <a:r>
              <a:rPr lang="fr-BE" dirty="0"/>
              <a:t>La thérapie est une danse : </a:t>
            </a:r>
          </a:p>
          <a:p>
            <a:r>
              <a:rPr lang="fr-BE" dirty="0"/>
              <a:t>Rencontre, relation, cadre, distance, empathie, rythme, liberté, autonomie, guidance, lâcher prise, rupture, adaptation, accompagnement ; communication verbale et non verbale; cognition, émotion, action, âme; en individuel, couple ou groupe; accord sur le choix de la danse, …</a:t>
            </a:r>
          </a:p>
        </p:txBody>
      </p:sp>
    </p:spTree>
    <p:extLst>
      <p:ext uri="{BB962C8B-B14F-4D97-AF65-F5344CB8AC3E}">
        <p14:creationId xmlns:p14="http://schemas.microsoft.com/office/powerpoint/2010/main" val="10850523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E6B75D-1121-43F0-9121-E35CC946E965}"/>
              </a:ext>
            </a:extLst>
          </p:cNvPr>
          <p:cNvSpPr>
            <a:spLocks noGrp="1"/>
          </p:cNvSpPr>
          <p:nvPr>
            <p:ph type="title"/>
          </p:nvPr>
        </p:nvSpPr>
        <p:spPr/>
        <p:txBody>
          <a:bodyPr/>
          <a:lstStyle/>
          <a:p>
            <a:endParaRPr lang="fr-BE"/>
          </a:p>
        </p:txBody>
      </p:sp>
      <p:pic>
        <p:nvPicPr>
          <p:cNvPr id="5" name="Espace réservé du contenu 4">
            <a:extLst>
              <a:ext uri="{FF2B5EF4-FFF2-40B4-BE49-F238E27FC236}">
                <a16:creationId xmlns:a16="http://schemas.microsoft.com/office/drawing/2014/main" id="{9619F43B-AE4D-466B-831A-EC099B168FBA}"/>
              </a:ext>
            </a:extLst>
          </p:cNvPr>
          <p:cNvPicPr>
            <a:picLocks noGrp="1" noChangeAspect="1"/>
          </p:cNvPicPr>
          <p:nvPr>
            <p:ph idx="1"/>
          </p:nvPr>
        </p:nvPicPr>
        <p:blipFill>
          <a:blip r:embed="rId2"/>
          <a:stretch>
            <a:fillRect/>
          </a:stretch>
        </p:blipFill>
        <p:spPr>
          <a:xfrm>
            <a:off x="3823970" y="2319916"/>
            <a:ext cx="4544059" cy="3086531"/>
          </a:xfrm>
        </p:spPr>
      </p:pic>
    </p:spTree>
    <p:extLst>
      <p:ext uri="{BB962C8B-B14F-4D97-AF65-F5344CB8AC3E}">
        <p14:creationId xmlns:p14="http://schemas.microsoft.com/office/powerpoint/2010/main" val="14873308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EEB20F-6E12-478C-A9B6-BB35B424C0A8}"/>
              </a:ext>
            </a:extLst>
          </p:cNvPr>
          <p:cNvSpPr>
            <a:spLocks noGrp="1"/>
          </p:cNvSpPr>
          <p:nvPr>
            <p:ph type="title"/>
          </p:nvPr>
        </p:nvSpPr>
        <p:spPr/>
        <p:txBody>
          <a:bodyPr/>
          <a:lstStyle/>
          <a:p>
            <a:endParaRPr lang="fr-BE"/>
          </a:p>
        </p:txBody>
      </p:sp>
      <p:pic>
        <p:nvPicPr>
          <p:cNvPr id="5" name="Espace réservé du contenu 4">
            <a:extLst>
              <a:ext uri="{FF2B5EF4-FFF2-40B4-BE49-F238E27FC236}">
                <a16:creationId xmlns:a16="http://schemas.microsoft.com/office/drawing/2014/main" id="{5A46DD03-472F-4EFD-B94F-15C32D94B2F5}"/>
              </a:ext>
            </a:extLst>
          </p:cNvPr>
          <p:cNvPicPr>
            <a:picLocks noGrp="1" noChangeAspect="1"/>
          </p:cNvPicPr>
          <p:nvPr>
            <p:ph idx="1"/>
          </p:nvPr>
        </p:nvPicPr>
        <p:blipFill>
          <a:blip r:embed="rId2"/>
          <a:stretch>
            <a:fillRect/>
          </a:stretch>
        </p:blipFill>
        <p:spPr>
          <a:xfrm>
            <a:off x="3847786" y="1648310"/>
            <a:ext cx="4496427" cy="4429743"/>
          </a:xfrm>
        </p:spPr>
      </p:pic>
    </p:spTree>
    <p:extLst>
      <p:ext uri="{BB962C8B-B14F-4D97-AF65-F5344CB8AC3E}">
        <p14:creationId xmlns:p14="http://schemas.microsoft.com/office/powerpoint/2010/main" val="13534170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6E1B3A-5453-49D0-921D-BFFEA63BBC06}"/>
              </a:ext>
            </a:extLst>
          </p:cNvPr>
          <p:cNvSpPr>
            <a:spLocks noGrp="1"/>
          </p:cNvSpPr>
          <p:nvPr>
            <p:ph type="title"/>
          </p:nvPr>
        </p:nvSpPr>
        <p:spPr/>
        <p:txBody>
          <a:bodyPr/>
          <a:lstStyle/>
          <a:p>
            <a:endParaRPr lang="fr-BE"/>
          </a:p>
        </p:txBody>
      </p:sp>
      <p:pic>
        <p:nvPicPr>
          <p:cNvPr id="5" name="Espace réservé du contenu 4">
            <a:extLst>
              <a:ext uri="{FF2B5EF4-FFF2-40B4-BE49-F238E27FC236}">
                <a16:creationId xmlns:a16="http://schemas.microsoft.com/office/drawing/2014/main" id="{F524C110-6A49-4E1B-99C3-861502C05B62}"/>
              </a:ext>
            </a:extLst>
          </p:cNvPr>
          <p:cNvPicPr>
            <a:picLocks noGrp="1" noChangeAspect="1"/>
          </p:cNvPicPr>
          <p:nvPr>
            <p:ph idx="1"/>
          </p:nvPr>
        </p:nvPicPr>
        <p:blipFill>
          <a:blip r:embed="rId2"/>
          <a:stretch>
            <a:fillRect/>
          </a:stretch>
        </p:blipFill>
        <p:spPr>
          <a:xfrm>
            <a:off x="3900181" y="1700704"/>
            <a:ext cx="4391638" cy="4324954"/>
          </a:xfrm>
        </p:spPr>
      </p:pic>
    </p:spTree>
    <p:extLst>
      <p:ext uri="{BB962C8B-B14F-4D97-AF65-F5344CB8AC3E}">
        <p14:creationId xmlns:p14="http://schemas.microsoft.com/office/powerpoint/2010/main" val="23757196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9B5E7E-F655-4675-9073-64E9380C43C5}"/>
              </a:ext>
            </a:extLst>
          </p:cNvPr>
          <p:cNvSpPr>
            <a:spLocks noGrp="1"/>
          </p:cNvSpPr>
          <p:nvPr>
            <p:ph type="title"/>
          </p:nvPr>
        </p:nvSpPr>
        <p:spPr/>
        <p:txBody>
          <a:bodyPr/>
          <a:lstStyle/>
          <a:p>
            <a:r>
              <a:rPr lang="fr-BE" dirty="0"/>
              <a:t>Citations</a:t>
            </a:r>
          </a:p>
        </p:txBody>
      </p:sp>
      <p:sp>
        <p:nvSpPr>
          <p:cNvPr id="3" name="Espace réservé du contenu 2">
            <a:extLst>
              <a:ext uri="{FF2B5EF4-FFF2-40B4-BE49-F238E27FC236}">
                <a16:creationId xmlns:a16="http://schemas.microsoft.com/office/drawing/2014/main" id="{4252B358-2A14-4D6E-B14D-6060373C2C6C}"/>
              </a:ext>
            </a:extLst>
          </p:cNvPr>
          <p:cNvSpPr>
            <a:spLocks noGrp="1"/>
          </p:cNvSpPr>
          <p:nvPr>
            <p:ph idx="1"/>
          </p:nvPr>
        </p:nvSpPr>
        <p:spPr/>
        <p:txBody>
          <a:bodyPr>
            <a:normAutofit lnSpcReduction="10000"/>
          </a:bodyPr>
          <a:lstStyle/>
          <a:p>
            <a:r>
              <a:rPr lang="fr-BE" dirty="0"/>
              <a:t>Friedrich Nietzsche « Nous devrions considérer comme perdu chaque jour dans lequel nous n’avons pas dansé au moins une fois » « Il faut  avoir une grande musique en soi si l’on veut faire danser la vie »</a:t>
            </a:r>
          </a:p>
          <a:p>
            <a:r>
              <a:rPr lang="fr-BE" dirty="0"/>
              <a:t>Saint Augustin « Je loue la danse car elle libère l’homme de la lourdeur des choses et lie l’individu à la communauté. Je loue la danse qui demande tout, favorise santé et clarté de l’esprit et élève l’âme »</a:t>
            </a:r>
          </a:p>
          <a:p>
            <a:r>
              <a:rPr lang="fr-BE" dirty="0"/>
              <a:t>Martha Graham « La danse est le langage caché de l’âme »</a:t>
            </a:r>
          </a:p>
        </p:txBody>
      </p:sp>
    </p:spTree>
    <p:extLst>
      <p:ext uri="{BB962C8B-B14F-4D97-AF65-F5344CB8AC3E}">
        <p14:creationId xmlns:p14="http://schemas.microsoft.com/office/powerpoint/2010/main" val="17011291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13D79A-4917-45E2-851A-3B8D48A951E4}"/>
              </a:ext>
            </a:extLst>
          </p:cNvPr>
          <p:cNvSpPr>
            <a:spLocks noGrp="1"/>
          </p:cNvSpPr>
          <p:nvPr>
            <p:ph type="title"/>
          </p:nvPr>
        </p:nvSpPr>
        <p:spPr/>
        <p:txBody>
          <a:bodyPr/>
          <a:lstStyle/>
          <a:p>
            <a:endParaRPr lang="fr-BE"/>
          </a:p>
        </p:txBody>
      </p:sp>
      <p:pic>
        <p:nvPicPr>
          <p:cNvPr id="5" name="Espace réservé du contenu 4">
            <a:extLst>
              <a:ext uri="{FF2B5EF4-FFF2-40B4-BE49-F238E27FC236}">
                <a16:creationId xmlns:a16="http://schemas.microsoft.com/office/drawing/2014/main" id="{1FE7E2EA-6571-480E-83E7-436086FD1AAA}"/>
              </a:ext>
            </a:extLst>
          </p:cNvPr>
          <p:cNvPicPr>
            <a:picLocks noGrp="1" noChangeAspect="1"/>
          </p:cNvPicPr>
          <p:nvPr>
            <p:ph idx="1"/>
          </p:nvPr>
        </p:nvPicPr>
        <p:blipFill>
          <a:blip r:embed="rId2"/>
          <a:stretch>
            <a:fillRect/>
          </a:stretch>
        </p:blipFill>
        <p:spPr>
          <a:xfrm>
            <a:off x="4253949" y="1600200"/>
            <a:ext cx="3684102" cy="4525963"/>
          </a:xfrm>
        </p:spPr>
      </p:pic>
    </p:spTree>
    <p:extLst>
      <p:ext uri="{BB962C8B-B14F-4D97-AF65-F5344CB8AC3E}">
        <p14:creationId xmlns:p14="http://schemas.microsoft.com/office/powerpoint/2010/main" val="16277047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43D834-A24D-4E74-80BE-6EE4BA331004}"/>
              </a:ext>
            </a:extLst>
          </p:cNvPr>
          <p:cNvSpPr>
            <a:spLocks noGrp="1"/>
          </p:cNvSpPr>
          <p:nvPr>
            <p:ph type="title"/>
          </p:nvPr>
        </p:nvSpPr>
        <p:spPr/>
        <p:txBody>
          <a:bodyPr/>
          <a:lstStyle/>
          <a:p>
            <a:endParaRPr lang="fr-BE"/>
          </a:p>
        </p:txBody>
      </p:sp>
      <p:pic>
        <p:nvPicPr>
          <p:cNvPr id="5" name="Espace réservé du contenu 4">
            <a:extLst>
              <a:ext uri="{FF2B5EF4-FFF2-40B4-BE49-F238E27FC236}">
                <a16:creationId xmlns:a16="http://schemas.microsoft.com/office/drawing/2014/main" id="{ADDF5EAD-598B-47BA-8E7F-1DCB3D97AE58}"/>
              </a:ext>
            </a:extLst>
          </p:cNvPr>
          <p:cNvPicPr>
            <a:picLocks noGrp="1" noChangeAspect="1"/>
          </p:cNvPicPr>
          <p:nvPr>
            <p:ph idx="1"/>
          </p:nvPr>
        </p:nvPicPr>
        <p:blipFill>
          <a:blip r:embed="rId2"/>
          <a:stretch>
            <a:fillRect/>
          </a:stretch>
        </p:blipFill>
        <p:spPr>
          <a:xfrm>
            <a:off x="4248668" y="1600200"/>
            <a:ext cx="3694663" cy="4525963"/>
          </a:xfrm>
        </p:spPr>
      </p:pic>
    </p:spTree>
    <p:extLst>
      <p:ext uri="{BB962C8B-B14F-4D97-AF65-F5344CB8AC3E}">
        <p14:creationId xmlns:p14="http://schemas.microsoft.com/office/powerpoint/2010/main" val="34852596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D75BAE-EB28-4E94-95A2-9AD60E095CC3}"/>
              </a:ext>
            </a:extLst>
          </p:cNvPr>
          <p:cNvSpPr>
            <a:spLocks noGrp="1"/>
          </p:cNvSpPr>
          <p:nvPr>
            <p:ph type="title"/>
          </p:nvPr>
        </p:nvSpPr>
        <p:spPr/>
        <p:txBody>
          <a:bodyPr/>
          <a:lstStyle/>
          <a:p>
            <a:r>
              <a:rPr lang="fr-BE" dirty="0"/>
              <a:t>Danse</a:t>
            </a:r>
          </a:p>
        </p:txBody>
      </p:sp>
      <p:sp>
        <p:nvSpPr>
          <p:cNvPr id="3" name="Espace réservé du contenu 2">
            <a:extLst>
              <a:ext uri="{FF2B5EF4-FFF2-40B4-BE49-F238E27FC236}">
                <a16:creationId xmlns:a16="http://schemas.microsoft.com/office/drawing/2014/main" id="{D22401E5-186D-4DA4-B409-6A3FBA0A49DC}"/>
              </a:ext>
            </a:extLst>
          </p:cNvPr>
          <p:cNvSpPr>
            <a:spLocks noGrp="1"/>
          </p:cNvSpPr>
          <p:nvPr>
            <p:ph idx="1"/>
          </p:nvPr>
        </p:nvSpPr>
        <p:spPr/>
        <p:txBody>
          <a:bodyPr>
            <a:normAutofit fontScale="85000" lnSpcReduction="20000"/>
          </a:bodyPr>
          <a:lstStyle/>
          <a:p>
            <a:r>
              <a:rPr lang="fr-BE" dirty="0"/>
              <a:t>Présente dans toutes les civilisations depuis le début de l’humanité, elle accompagne toutes les étapes de la vie, de la nature, les célébrations,…</a:t>
            </a:r>
          </a:p>
          <a:p>
            <a:r>
              <a:rPr lang="fr-BE" dirty="0"/>
              <a:t>Festives, folkloriques, guerrières, sacrées,…</a:t>
            </a:r>
          </a:p>
          <a:p>
            <a:r>
              <a:rPr lang="fr-BE" dirty="0"/>
              <a:t>Expression, langage corporel de nos pensées et de nos émotions</a:t>
            </a:r>
          </a:p>
          <a:p>
            <a:r>
              <a:rPr lang="fr-BE" dirty="0"/>
              <a:t>Communication non verbale, universelle ( de la danse des abeilles à la ronde des planètes)</a:t>
            </a:r>
          </a:p>
          <a:p>
            <a:r>
              <a:rPr lang="fr-BE" dirty="0"/>
              <a:t>Postures et expressions faciales (défaite/victoire, joie/tristesse, domination/soumission, séduction/ rejet,…)  </a:t>
            </a:r>
          </a:p>
          <a:p>
            <a:r>
              <a:rPr lang="fr-BE" dirty="0"/>
              <a:t>Art, culture, tradition, activité physique et sociale</a:t>
            </a:r>
          </a:p>
          <a:p>
            <a:r>
              <a:rPr lang="fr-BE" dirty="0"/>
              <a:t>En groupes, mixtes ou non, en couple, en solo, en ronde, en ligne</a:t>
            </a:r>
          </a:p>
          <a:p>
            <a:r>
              <a:rPr lang="fr-BE" dirty="0"/>
              <a:t>A tout âge !</a:t>
            </a:r>
          </a:p>
          <a:p>
            <a:endParaRPr lang="fr-BE" dirty="0"/>
          </a:p>
          <a:p>
            <a:endParaRPr lang="fr-BE" dirty="0"/>
          </a:p>
          <a:p>
            <a:endParaRPr lang="fr-BE" dirty="0"/>
          </a:p>
        </p:txBody>
      </p:sp>
    </p:spTree>
    <p:extLst>
      <p:ext uri="{BB962C8B-B14F-4D97-AF65-F5344CB8AC3E}">
        <p14:creationId xmlns:p14="http://schemas.microsoft.com/office/powerpoint/2010/main" val="5733095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EF3E0A-D7B6-4C72-A27C-8B987F3C8B8C}"/>
              </a:ext>
            </a:extLst>
          </p:cNvPr>
          <p:cNvSpPr>
            <a:spLocks noGrp="1"/>
          </p:cNvSpPr>
          <p:nvPr>
            <p:ph type="title"/>
          </p:nvPr>
        </p:nvSpPr>
        <p:spPr/>
        <p:txBody>
          <a:bodyPr/>
          <a:lstStyle/>
          <a:p>
            <a:r>
              <a:rPr lang="fr-BE" dirty="0"/>
              <a:t>Danse au travail</a:t>
            </a:r>
          </a:p>
        </p:txBody>
      </p:sp>
      <p:sp>
        <p:nvSpPr>
          <p:cNvPr id="3" name="Espace réservé du contenu 2">
            <a:extLst>
              <a:ext uri="{FF2B5EF4-FFF2-40B4-BE49-F238E27FC236}">
                <a16:creationId xmlns:a16="http://schemas.microsoft.com/office/drawing/2014/main" id="{C89C6EC0-B93E-4CBC-9947-113AB20FDA6F}"/>
              </a:ext>
            </a:extLst>
          </p:cNvPr>
          <p:cNvSpPr>
            <a:spLocks noGrp="1"/>
          </p:cNvSpPr>
          <p:nvPr>
            <p:ph idx="1"/>
          </p:nvPr>
        </p:nvSpPr>
        <p:spPr/>
        <p:txBody>
          <a:bodyPr/>
          <a:lstStyle/>
          <a:p>
            <a:r>
              <a:rPr lang="fr-BE" dirty="0"/>
              <a:t>Augmentation de la santé des employés ( Van </a:t>
            </a:r>
            <a:r>
              <a:rPr lang="fr-BE" dirty="0" err="1"/>
              <a:t>Scheppingen</a:t>
            </a:r>
            <a:r>
              <a:rPr lang="fr-BE" dirty="0"/>
              <a:t> 2014), de la performance (</a:t>
            </a:r>
            <a:r>
              <a:rPr lang="fr-BE" dirty="0" err="1"/>
              <a:t>Tziner</a:t>
            </a:r>
            <a:r>
              <a:rPr lang="fr-BE" dirty="0"/>
              <a:t>, 2003), cohésion du groupe et sentiment d’appartenance (Jakobsen,2017)</a:t>
            </a:r>
          </a:p>
          <a:p>
            <a:r>
              <a:rPr lang="fr-BE" dirty="0"/>
              <a:t>Pauses de 15 min par jour (Taylor, 2013)</a:t>
            </a:r>
          </a:p>
          <a:p>
            <a:r>
              <a:rPr lang="fr-BE" dirty="0"/>
              <a:t>Et à l’école (étude en Pologne): meilleure socialisation, augmentation confiance en soi et estime de soi, meilleurs résultats (</a:t>
            </a:r>
            <a:r>
              <a:rPr lang="fr-BE" dirty="0" err="1"/>
              <a:t>Pelc</a:t>
            </a:r>
            <a:r>
              <a:rPr lang="fr-BE" dirty="0"/>
              <a:t>, 2002)</a:t>
            </a:r>
          </a:p>
        </p:txBody>
      </p:sp>
    </p:spTree>
    <p:extLst>
      <p:ext uri="{BB962C8B-B14F-4D97-AF65-F5344CB8AC3E}">
        <p14:creationId xmlns:p14="http://schemas.microsoft.com/office/powerpoint/2010/main" val="34597714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547517-D0F2-4AE2-87A7-4789EDFC791C}"/>
              </a:ext>
            </a:extLst>
          </p:cNvPr>
          <p:cNvSpPr>
            <a:spLocks noGrp="1"/>
          </p:cNvSpPr>
          <p:nvPr>
            <p:ph type="title"/>
          </p:nvPr>
        </p:nvSpPr>
        <p:spPr/>
        <p:txBody>
          <a:bodyPr/>
          <a:lstStyle/>
          <a:p>
            <a:endParaRPr lang="fr-BE"/>
          </a:p>
        </p:txBody>
      </p:sp>
      <p:pic>
        <p:nvPicPr>
          <p:cNvPr id="5" name="Espace réservé du contenu 4">
            <a:extLst>
              <a:ext uri="{FF2B5EF4-FFF2-40B4-BE49-F238E27FC236}">
                <a16:creationId xmlns:a16="http://schemas.microsoft.com/office/drawing/2014/main" id="{041618B2-B30A-4A74-9235-8AFE4B28DB4D}"/>
              </a:ext>
            </a:extLst>
          </p:cNvPr>
          <p:cNvPicPr>
            <a:picLocks noGrp="1" noChangeAspect="1"/>
          </p:cNvPicPr>
          <p:nvPr>
            <p:ph idx="1"/>
          </p:nvPr>
        </p:nvPicPr>
        <p:blipFill>
          <a:blip r:embed="rId2"/>
          <a:stretch>
            <a:fillRect/>
          </a:stretch>
        </p:blipFill>
        <p:spPr>
          <a:xfrm>
            <a:off x="3874668" y="1600200"/>
            <a:ext cx="4442663" cy="4525963"/>
          </a:xfrm>
        </p:spPr>
      </p:pic>
    </p:spTree>
    <p:extLst>
      <p:ext uri="{BB962C8B-B14F-4D97-AF65-F5344CB8AC3E}">
        <p14:creationId xmlns:p14="http://schemas.microsoft.com/office/powerpoint/2010/main" val="5842013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80905E-B1CC-4ABE-BA34-5E0FA44664AA}"/>
              </a:ext>
            </a:extLst>
          </p:cNvPr>
          <p:cNvSpPr>
            <a:spLocks noGrp="1"/>
          </p:cNvSpPr>
          <p:nvPr>
            <p:ph type="title"/>
          </p:nvPr>
        </p:nvSpPr>
        <p:spPr/>
        <p:txBody>
          <a:bodyPr>
            <a:noAutofit/>
          </a:bodyPr>
          <a:lstStyle/>
          <a:p>
            <a:r>
              <a:rPr lang="fr-BE" sz="3600" dirty="0"/>
              <a:t>Mouvements synchrones, empathie et neurones miroirs</a:t>
            </a:r>
          </a:p>
        </p:txBody>
      </p:sp>
      <p:sp>
        <p:nvSpPr>
          <p:cNvPr id="3" name="Espace réservé du contenu 2">
            <a:extLst>
              <a:ext uri="{FF2B5EF4-FFF2-40B4-BE49-F238E27FC236}">
                <a16:creationId xmlns:a16="http://schemas.microsoft.com/office/drawing/2014/main" id="{60651CE3-5635-4CC9-90AA-7050869DB4E3}"/>
              </a:ext>
            </a:extLst>
          </p:cNvPr>
          <p:cNvSpPr>
            <a:spLocks noGrp="1"/>
          </p:cNvSpPr>
          <p:nvPr>
            <p:ph idx="1"/>
          </p:nvPr>
        </p:nvSpPr>
        <p:spPr/>
        <p:txBody>
          <a:bodyPr>
            <a:normAutofit fontScale="92500" lnSpcReduction="10000"/>
          </a:bodyPr>
          <a:lstStyle/>
          <a:p>
            <a:r>
              <a:rPr lang="fr-BE" dirty="0"/>
              <a:t>Danser avec des prisonniers: moins de jugement, plus d’altruisme, plus semblables (</a:t>
            </a:r>
            <a:r>
              <a:rPr lang="fr-BE" dirty="0" err="1"/>
              <a:t>Valdesolo</a:t>
            </a:r>
            <a:r>
              <a:rPr lang="fr-BE" dirty="0"/>
              <a:t> et </a:t>
            </a:r>
            <a:r>
              <a:rPr lang="fr-BE" dirty="0" err="1"/>
              <a:t>Desteno</a:t>
            </a:r>
            <a:r>
              <a:rPr lang="fr-BE" dirty="0"/>
              <a:t>, 2011 Harvard)</a:t>
            </a:r>
          </a:p>
          <a:p>
            <a:r>
              <a:rPr lang="fr-BE" dirty="0"/>
              <a:t>Danser de façon synchrone crée plus de lien social/ non synchrone (</a:t>
            </a:r>
            <a:r>
              <a:rPr lang="fr-BE" dirty="0" err="1"/>
              <a:t>Tarr</a:t>
            </a:r>
            <a:r>
              <a:rPr lang="fr-BE" dirty="0"/>
              <a:t> et Launay, 2016)</a:t>
            </a:r>
          </a:p>
          <a:p>
            <a:r>
              <a:rPr lang="fr-BE" dirty="0"/>
              <a:t>Marche militaire synchrone, sentiment de puissance perçu et donné</a:t>
            </a:r>
          </a:p>
          <a:p>
            <a:r>
              <a:rPr lang="fr-BE" dirty="0"/>
              <a:t>Neurones miroirs du cortex prémoteur : position identique à notre interlocuteur si on est en empathie, et inversement</a:t>
            </a:r>
          </a:p>
          <a:p>
            <a:r>
              <a:rPr lang="fr-BE" dirty="0"/>
              <a:t>Sentiment d’appartenance, attachement</a:t>
            </a:r>
          </a:p>
        </p:txBody>
      </p:sp>
    </p:spTree>
    <p:extLst>
      <p:ext uri="{BB962C8B-B14F-4D97-AF65-F5344CB8AC3E}">
        <p14:creationId xmlns:p14="http://schemas.microsoft.com/office/powerpoint/2010/main" val="32652703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3F3E6B-E7A5-46EC-B4DD-6459666741C0}"/>
              </a:ext>
            </a:extLst>
          </p:cNvPr>
          <p:cNvSpPr>
            <a:spLocks noGrp="1"/>
          </p:cNvSpPr>
          <p:nvPr>
            <p:ph type="title"/>
          </p:nvPr>
        </p:nvSpPr>
        <p:spPr/>
        <p:txBody>
          <a:bodyPr/>
          <a:lstStyle/>
          <a:p>
            <a:endParaRPr lang="fr-BE"/>
          </a:p>
        </p:txBody>
      </p:sp>
      <p:pic>
        <p:nvPicPr>
          <p:cNvPr id="5" name="Espace réservé du contenu 4">
            <a:extLst>
              <a:ext uri="{FF2B5EF4-FFF2-40B4-BE49-F238E27FC236}">
                <a16:creationId xmlns:a16="http://schemas.microsoft.com/office/drawing/2014/main" id="{FD2A5C90-CC30-4273-840E-8BC6B3F805B7}"/>
              </a:ext>
            </a:extLst>
          </p:cNvPr>
          <p:cNvPicPr>
            <a:picLocks noGrp="1" noChangeAspect="1"/>
          </p:cNvPicPr>
          <p:nvPr>
            <p:ph idx="1"/>
          </p:nvPr>
        </p:nvPicPr>
        <p:blipFill>
          <a:blip r:embed="rId2"/>
          <a:stretch>
            <a:fillRect/>
          </a:stretch>
        </p:blipFill>
        <p:spPr>
          <a:xfrm>
            <a:off x="4210838" y="1600200"/>
            <a:ext cx="3770324" cy="4525963"/>
          </a:xfrm>
        </p:spPr>
      </p:pic>
    </p:spTree>
    <p:extLst>
      <p:ext uri="{BB962C8B-B14F-4D97-AF65-F5344CB8AC3E}">
        <p14:creationId xmlns:p14="http://schemas.microsoft.com/office/powerpoint/2010/main" val="8421360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5D252F-CC22-4330-9DAA-9D7670AD2B8F}"/>
              </a:ext>
            </a:extLst>
          </p:cNvPr>
          <p:cNvSpPr>
            <a:spLocks noGrp="1"/>
          </p:cNvSpPr>
          <p:nvPr>
            <p:ph type="title"/>
          </p:nvPr>
        </p:nvSpPr>
        <p:spPr/>
        <p:txBody>
          <a:bodyPr/>
          <a:lstStyle/>
          <a:p>
            <a:endParaRPr lang="fr-BE"/>
          </a:p>
        </p:txBody>
      </p:sp>
      <p:pic>
        <p:nvPicPr>
          <p:cNvPr id="5" name="Espace réservé du contenu 4">
            <a:extLst>
              <a:ext uri="{FF2B5EF4-FFF2-40B4-BE49-F238E27FC236}">
                <a16:creationId xmlns:a16="http://schemas.microsoft.com/office/drawing/2014/main" id="{F1CB03CC-5236-4B9F-821F-B829E27FA45D}"/>
              </a:ext>
            </a:extLst>
          </p:cNvPr>
          <p:cNvPicPr>
            <a:picLocks noGrp="1" noChangeAspect="1"/>
          </p:cNvPicPr>
          <p:nvPr>
            <p:ph idx="1"/>
          </p:nvPr>
        </p:nvPicPr>
        <p:blipFill>
          <a:blip r:embed="rId2"/>
          <a:stretch>
            <a:fillRect/>
          </a:stretch>
        </p:blipFill>
        <p:spPr>
          <a:xfrm>
            <a:off x="4253949" y="1600200"/>
            <a:ext cx="3684102" cy="4525963"/>
          </a:xfrm>
        </p:spPr>
      </p:pic>
    </p:spTree>
    <p:extLst>
      <p:ext uri="{BB962C8B-B14F-4D97-AF65-F5344CB8AC3E}">
        <p14:creationId xmlns:p14="http://schemas.microsoft.com/office/powerpoint/2010/main" val="22444983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00D7B2-23A6-48A2-BA0E-AA3825A1DF11}"/>
              </a:ext>
            </a:extLst>
          </p:cNvPr>
          <p:cNvSpPr>
            <a:spLocks noGrp="1"/>
          </p:cNvSpPr>
          <p:nvPr>
            <p:ph type="title"/>
          </p:nvPr>
        </p:nvSpPr>
        <p:spPr/>
        <p:txBody>
          <a:bodyPr/>
          <a:lstStyle/>
          <a:p>
            <a:endParaRPr lang="fr-BE"/>
          </a:p>
        </p:txBody>
      </p:sp>
      <p:pic>
        <p:nvPicPr>
          <p:cNvPr id="5" name="Espace réservé du contenu 4">
            <a:extLst>
              <a:ext uri="{FF2B5EF4-FFF2-40B4-BE49-F238E27FC236}">
                <a16:creationId xmlns:a16="http://schemas.microsoft.com/office/drawing/2014/main" id="{9CCF7DE7-29C7-4991-A88C-F66C86453ED4}"/>
              </a:ext>
            </a:extLst>
          </p:cNvPr>
          <p:cNvPicPr>
            <a:picLocks noGrp="1" noChangeAspect="1"/>
          </p:cNvPicPr>
          <p:nvPr>
            <p:ph idx="1"/>
          </p:nvPr>
        </p:nvPicPr>
        <p:blipFill>
          <a:blip r:embed="rId2"/>
          <a:stretch>
            <a:fillRect/>
          </a:stretch>
        </p:blipFill>
        <p:spPr>
          <a:xfrm>
            <a:off x="4242696" y="1600200"/>
            <a:ext cx="3706607" cy="4525963"/>
          </a:xfrm>
        </p:spPr>
      </p:pic>
    </p:spTree>
    <p:extLst>
      <p:ext uri="{BB962C8B-B14F-4D97-AF65-F5344CB8AC3E}">
        <p14:creationId xmlns:p14="http://schemas.microsoft.com/office/powerpoint/2010/main" val="1974663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1A1408-4BD4-438B-A326-D089CF9C9EBB}"/>
              </a:ext>
            </a:extLst>
          </p:cNvPr>
          <p:cNvSpPr>
            <a:spLocks noGrp="1"/>
          </p:cNvSpPr>
          <p:nvPr>
            <p:ph type="title"/>
          </p:nvPr>
        </p:nvSpPr>
        <p:spPr/>
        <p:txBody>
          <a:bodyPr/>
          <a:lstStyle/>
          <a:p>
            <a:endParaRPr lang="fr-BE"/>
          </a:p>
        </p:txBody>
      </p:sp>
      <p:pic>
        <p:nvPicPr>
          <p:cNvPr id="5" name="Espace réservé du contenu 4">
            <a:extLst>
              <a:ext uri="{FF2B5EF4-FFF2-40B4-BE49-F238E27FC236}">
                <a16:creationId xmlns:a16="http://schemas.microsoft.com/office/drawing/2014/main" id="{55E041B1-579A-4056-8D78-924BD636EFB5}"/>
              </a:ext>
            </a:extLst>
          </p:cNvPr>
          <p:cNvPicPr>
            <a:picLocks noGrp="1" noChangeAspect="1"/>
          </p:cNvPicPr>
          <p:nvPr>
            <p:ph idx="1"/>
          </p:nvPr>
        </p:nvPicPr>
        <p:blipFill>
          <a:blip r:embed="rId2"/>
          <a:stretch>
            <a:fillRect/>
          </a:stretch>
        </p:blipFill>
        <p:spPr>
          <a:xfrm>
            <a:off x="3828733" y="1972205"/>
            <a:ext cx="4534533" cy="3781953"/>
          </a:xfrm>
        </p:spPr>
      </p:pic>
    </p:spTree>
    <p:extLst>
      <p:ext uri="{BB962C8B-B14F-4D97-AF65-F5344CB8AC3E}">
        <p14:creationId xmlns:p14="http://schemas.microsoft.com/office/powerpoint/2010/main" val="8746151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C343E2-AA7A-4C91-A61E-BF2314B8B034}"/>
              </a:ext>
            </a:extLst>
          </p:cNvPr>
          <p:cNvSpPr>
            <a:spLocks noGrp="1"/>
          </p:cNvSpPr>
          <p:nvPr>
            <p:ph type="title"/>
          </p:nvPr>
        </p:nvSpPr>
        <p:spPr/>
        <p:txBody>
          <a:bodyPr/>
          <a:lstStyle/>
          <a:p>
            <a:r>
              <a:rPr lang="en-US" sz="2000" dirty="0">
                <a:solidFill>
                  <a:prstClr val="black"/>
                </a:solidFill>
                <a:ea typeface="+mn-ea"/>
                <a:cs typeface="+mn-cs"/>
              </a:rPr>
              <a:t>Towards a neurocognitive approach to dance movement therapy for mental health: A systematic review </a:t>
            </a:r>
            <a:r>
              <a:rPr lang="en-US" sz="1300" dirty="0">
                <a:solidFill>
                  <a:prstClr val="black"/>
                </a:solidFill>
                <a:ea typeface="+mn-ea"/>
                <a:cs typeface="+mn-cs"/>
              </a:rPr>
              <a:t>L. S. Merritt Millman1 | Devin B. Terhune1 | Elaine C. M. Hunter2 | Guido Orgs1 (11-6-20) </a:t>
            </a:r>
            <a:r>
              <a:rPr lang="en-US" sz="1400" dirty="0"/>
              <a:t>1 Department of Psychology, Goldsmiths, </a:t>
            </a:r>
            <a:br>
              <a:rPr lang="en-US" sz="1400" dirty="0"/>
            </a:br>
            <a:r>
              <a:rPr lang="en-US" sz="1400" dirty="0"/>
              <a:t>University of London, London, UK 2 Institute of Mental Health, University College London, London, U</a:t>
            </a:r>
            <a:endParaRPr lang="fr-BE" dirty="0"/>
          </a:p>
        </p:txBody>
      </p:sp>
      <p:sp>
        <p:nvSpPr>
          <p:cNvPr id="3" name="Espace réservé du contenu 2">
            <a:extLst>
              <a:ext uri="{FF2B5EF4-FFF2-40B4-BE49-F238E27FC236}">
                <a16:creationId xmlns:a16="http://schemas.microsoft.com/office/drawing/2014/main" id="{DA741ABF-9A1C-47E6-A614-C9D152EEBAB9}"/>
              </a:ext>
            </a:extLst>
          </p:cNvPr>
          <p:cNvSpPr>
            <a:spLocks noGrp="1"/>
          </p:cNvSpPr>
          <p:nvPr>
            <p:ph idx="1"/>
          </p:nvPr>
        </p:nvSpPr>
        <p:spPr/>
        <p:txBody>
          <a:bodyPr>
            <a:normAutofit fontScale="55000" lnSpcReduction="20000"/>
          </a:bodyPr>
          <a:lstStyle/>
          <a:p>
            <a:r>
              <a:rPr lang="en-US" sz="4500" dirty="0"/>
              <a:t>Dance movement therapy (DMT)</a:t>
            </a:r>
            <a:r>
              <a:rPr lang="en-US" dirty="0"/>
              <a:t> has become an increasingly recognized and used treatment, though primarily used to target psychological and physical well-being in individuals with physical, medical or neurological illnesses. To contribute to the relative lack of literature within the field of DMT for clinical mental health disorders, using a narrative synthesis, we review the scope of recent, controlled studies of DMT in samples with different psychiatric disorders including </a:t>
            </a:r>
            <a:r>
              <a:rPr lang="en-US" sz="4500" dirty="0"/>
              <a:t>depression, schizophrenia, autism and somatoform disorder</a:t>
            </a:r>
            <a:r>
              <a:rPr lang="en-US" dirty="0"/>
              <a:t>. A systematic search of electronic databases (PubMed, Science Direct, World of Science and Clinicaltrials.gov) was conducted to identify studies examining the effects of DMT in psychiatric populations. Fifteen studies were eligible for inclusion. After reviewing the principal results of the studies, we highlight strengths and weaknesses of this treatment approach and examine the potential efficacy of using bodily movements as a tool to reduce symptoms. </a:t>
            </a:r>
            <a:r>
              <a:rPr lang="en-US" sz="4400" dirty="0"/>
              <a:t>We conclude by placing DMT within the context of contemporary cognitive neuroscience research</a:t>
            </a:r>
            <a:r>
              <a:rPr lang="en-US" dirty="0"/>
              <a:t>, drawing out implications of such an orientation for future research and discussing potential mechanisms by which DMT might reduce psychiatric symptoms. </a:t>
            </a:r>
            <a:r>
              <a:rPr lang="en-US" sz="4400" dirty="0"/>
              <a:t>DMT has clear potential as a treatment for a range of conditions and symptoms, and thus, further research on its utility is warranted</a:t>
            </a:r>
            <a:r>
              <a:rPr lang="en-US" dirty="0"/>
              <a:t>. KEYWORDS clinical mental health, dance movement therapy, embodiment, </a:t>
            </a:r>
            <a:r>
              <a:rPr lang="en-US" dirty="0" err="1"/>
              <a:t>interoception</a:t>
            </a:r>
            <a:r>
              <a:rPr lang="en-US" dirty="0"/>
              <a:t>, neurocognitive, psychiatric 1</a:t>
            </a:r>
            <a:endParaRPr lang="fr-BE" dirty="0"/>
          </a:p>
        </p:txBody>
      </p:sp>
    </p:spTree>
    <p:extLst>
      <p:ext uri="{BB962C8B-B14F-4D97-AF65-F5344CB8AC3E}">
        <p14:creationId xmlns:p14="http://schemas.microsoft.com/office/powerpoint/2010/main" val="38797845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290D09-1AFE-4A5D-9D2D-B6252C759960}"/>
              </a:ext>
            </a:extLst>
          </p:cNvPr>
          <p:cNvSpPr>
            <a:spLocks noGrp="1"/>
          </p:cNvSpPr>
          <p:nvPr>
            <p:ph type="title"/>
          </p:nvPr>
        </p:nvSpPr>
        <p:spPr/>
        <p:txBody>
          <a:bodyPr>
            <a:normAutofit fontScale="90000"/>
          </a:bodyPr>
          <a:lstStyle/>
          <a:p>
            <a:r>
              <a:rPr lang="en-US" dirty="0">
                <a:solidFill>
                  <a:prstClr val="black"/>
                </a:solidFill>
              </a:rPr>
              <a:t>INTRODUCTION Dance movement therapy (DMT)</a:t>
            </a:r>
            <a:endParaRPr lang="fr-BE" dirty="0"/>
          </a:p>
        </p:txBody>
      </p:sp>
      <p:sp>
        <p:nvSpPr>
          <p:cNvPr id="3" name="Espace réservé du contenu 2">
            <a:extLst>
              <a:ext uri="{FF2B5EF4-FFF2-40B4-BE49-F238E27FC236}">
                <a16:creationId xmlns:a16="http://schemas.microsoft.com/office/drawing/2014/main" id="{3271BC90-9FAE-46AF-8926-9FF7DCC8E965}"/>
              </a:ext>
            </a:extLst>
          </p:cNvPr>
          <p:cNvSpPr>
            <a:spLocks noGrp="1"/>
          </p:cNvSpPr>
          <p:nvPr>
            <p:ph idx="1"/>
          </p:nvPr>
        </p:nvSpPr>
        <p:spPr/>
        <p:txBody>
          <a:bodyPr>
            <a:normAutofit lnSpcReduction="10000"/>
          </a:bodyPr>
          <a:lstStyle/>
          <a:p>
            <a:r>
              <a:rPr lang="en-US" sz="1300" dirty="0">
                <a:solidFill>
                  <a:prstClr val="black"/>
                </a:solidFill>
              </a:rPr>
              <a:t>INTRODUCTION Dance movement therapy (DMT) has been defined by the American Dance Therapy Association (ADTA) as ‘</a:t>
            </a:r>
            <a:r>
              <a:rPr lang="en-US" sz="1800" dirty="0">
                <a:solidFill>
                  <a:prstClr val="black"/>
                </a:solidFill>
              </a:rPr>
              <a:t>the psychotherapeutic use of movement to promote emotional, social, cognitive, and physical integration of the individual, for the purpose of improving health and well-being</a:t>
            </a:r>
            <a:r>
              <a:rPr lang="en-US" sz="1300" dirty="0">
                <a:solidFill>
                  <a:prstClr val="black"/>
                </a:solidFill>
              </a:rPr>
              <a:t>’ ("What is dance/movement therapy?," 2014). As a relatively young treatment approach, first emerging only in the 1940s and pioneered by Marian Chace (Cruz, 2016), DMT is based on the idea that bodily and psychological changes reciprocally influence one another. In particular</a:t>
            </a:r>
            <a:r>
              <a:rPr lang="en-US" sz="1600" dirty="0">
                <a:solidFill>
                  <a:prstClr val="black"/>
                </a:solidFill>
              </a:rPr>
              <a:t>, </a:t>
            </a:r>
            <a:r>
              <a:rPr lang="en-US" sz="1800" dirty="0">
                <a:solidFill>
                  <a:prstClr val="black"/>
                </a:solidFill>
              </a:rPr>
              <a:t>DMT assumes that the physical movements of the body are shaped in part by the affective states of a person</a:t>
            </a:r>
            <a:r>
              <a:rPr lang="en-US" sz="1300" dirty="0">
                <a:solidFill>
                  <a:prstClr val="black"/>
                </a:solidFill>
              </a:rPr>
              <a:t>; changes in one's movement patterns have the potential to facilitate corresponding changes in their psychological and social experiences (Martinec, 2018). It is typically described as being an embodied, movement-based approach that relies on the interconnection of body and mind, movement as a language and movement as both a mode of intervention as well as an assessment tool (ADTA, 2014). This approach stands in contrast with cognitive and </a:t>
            </a:r>
            <a:r>
              <a:rPr lang="en-US" sz="1300" dirty="0" err="1">
                <a:solidFill>
                  <a:prstClr val="black"/>
                </a:solidFill>
              </a:rPr>
              <a:t>behavioural</a:t>
            </a:r>
            <a:r>
              <a:rPr lang="en-US" sz="1300" dirty="0">
                <a:solidFill>
                  <a:prstClr val="black"/>
                </a:solidFill>
              </a:rPr>
              <a:t> therapies in which talking is the dominant form of communication and expression. Cruz (2016) argues that action, observation and sensations of one's own body are at the </a:t>
            </a:r>
            <a:r>
              <a:rPr lang="en-US" sz="1300" dirty="0" err="1">
                <a:solidFill>
                  <a:prstClr val="black"/>
                </a:solidFill>
              </a:rPr>
              <a:t>centre</a:t>
            </a:r>
            <a:r>
              <a:rPr lang="en-US" sz="1300" dirty="0">
                <a:solidFill>
                  <a:prstClr val="black"/>
                </a:solidFill>
              </a:rPr>
              <a:t> of education and clinical practice of DMT. As such, </a:t>
            </a:r>
            <a:r>
              <a:rPr lang="en-US" sz="1800" dirty="0">
                <a:solidFill>
                  <a:prstClr val="black"/>
                </a:solidFill>
              </a:rPr>
              <a:t>DMT provides a potentially powerful but understudied route to the treatment of psychological disorders</a:t>
            </a:r>
            <a:r>
              <a:rPr lang="en-US" sz="1300" dirty="0">
                <a:solidFill>
                  <a:prstClr val="black"/>
                </a:solidFill>
              </a:rPr>
              <a:t>. It emphasizes the human body as its primary means of communication and expression. Although non-verbal communication is central to DMT, verbal communication plays an important role in adapting tasks and interventions to both the developmental and verbalization skills of the population being treated. </a:t>
            </a:r>
          </a:p>
          <a:p>
            <a:r>
              <a:rPr lang="en-US" sz="1800" dirty="0">
                <a:solidFill>
                  <a:prstClr val="black"/>
                </a:solidFill>
              </a:rPr>
              <a:t>In a recent World Health Organization (WHO) scoping review of over 3,000 studies, </a:t>
            </a:r>
            <a:r>
              <a:rPr lang="en-US" sz="1800" dirty="0" err="1">
                <a:solidFill>
                  <a:prstClr val="black"/>
                </a:solidFill>
              </a:rPr>
              <a:t>Fancourt</a:t>
            </a:r>
            <a:r>
              <a:rPr lang="en-US" sz="1800" dirty="0">
                <a:solidFill>
                  <a:prstClr val="black"/>
                </a:solidFill>
              </a:rPr>
              <a:t> and Finn (2019) highlight the importance of the performing and visual arts in the prevention, management and treatment of a range of illnesses</a:t>
            </a:r>
            <a:r>
              <a:rPr lang="en-US" sz="1300" dirty="0">
                <a:solidFill>
                  <a:prstClr val="black"/>
                </a:solidFill>
              </a:rPr>
              <a:t>. This review aims to present an overview of the principal characteristics of DMT and proposed mechanisms followed by an integrative review and synthesis of controlled trials using DMT. Subsequently, we outline a conceptual framework for integrating DMT within contemporary cognitive neuroscience, and we conclude by outlining existing challenges and further directions for research on cognitive mechanisms and effectiveness of DMT.</a:t>
            </a:r>
            <a:endParaRPr lang="fr-BE" dirty="0"/>
          </a:p>
        </p:txBody>
      </p:sp>
    </p:spTree>
    <p:extLst>
      <p:ext uri="{BB962C8B-B14F-4D97-AF65-F5344CB8AC3E}">
        <p14:creationId xmlns:p14="http://schemas.microsoft.com/office/powerpoint/2010/main" val="22988110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633C21-A44A-4BF9-8174-8A69404E66C1}"/>
              </a:ext>
            </a:extLst>
          </p:cNvPr>
          <p:cNvSpPr>
            <a:spLocks noGrp="1"/>
          </p:cNvSpPr>
          <p:nvPr>
            <p:ph type="title"/>
          </p:nvPr>
        </p:nvSpPr>
        <p:spPr/>
        <p:txBody>
          <a:bodyPr>
            <a:normAutofit fontScale="90000"/>
          </a:bodyPr>
          <a:lstStyle/>
          <a:p>
            <a:r>
              <a:rPr lang="en-US" dirty="0"/>
              <a:t>Key Practitioner Message</a:t>
            </a:r>
            <a:br>
              <a:rPr lang="en-US" dirty="0"/>
            </a:br>
            <a:endParaRPr lang="fr-BE" dirty="0"/>
          </a:p>
        </p:txBody>
      </p:sp>
      <p:sp>
        <p:nvSpPr>
          <p:cNvPr id="3" name="Espace réservé du contenu 2">
            <a:extLst>
              <a:ext uri="{FF2B5EF4-FFF2-40B4-BE49-F238E27FC236}">
                <a16:creationId xmlns:a16="http://schemas.microsoft.com/office/drawing/2014/main" id="{438F828B-233B-4B06-AE3A-7D7D165B44C1}"/>
              </a:ext>
            </a:extLst>
          </p:cNvPr>
          <p:cNvSpPr>
            <a:spLocks noGrp="1"/>
          </p:cNvSpPr>
          <p:nvPr>
            <p:ph idx="1"/>
          </p:nvPr>
        </p:nvSpPr>
        <p:spPr/>
        <p:txBody>
          <a:bodyPr>
            <a:normAutofit fontScale="85000" lnSpcReduction="10000"/>
          </a:bodyPr>
          <a:lstStyle/>
          <a:p>
            <a:pPr marL="0" indent="0">
              <a:buNone/>
            </a:pPr>
            <a:r>
              <a:rPr lang="en-US" dirty="0"/>
              <a:t>• This review highlights the clinical efficacy of dance movement therapy (DMT) as a treatment tool across specific clinical psychological disorders.</a:t>
            </a:r>
          </a:p>
          <a:p>
            <a:pPr marL="0" indent="0">
              <a:buNone/>
            </a:pPr>
            <a:r>
              <a:rPr lang="en-US" dirty="0"/>
              <a:t>• Cumulatively, the findings suggest that DMT has a positive impact on mental health, particularly in mood disorders.</a:t>
            </a:r>
          </a:p>
          <a:p>
            <a:pPr marL="0" indent="0">
              <a:buNone/>
            </a:pPr>
            <a:r>
              <a:rPr lang="en-US" dirty="0"/>
              <a:t>• Existing clinical research does not control well for unspecific effects of exercise.</a:t>
            </a:r>
          </a:p>
          <a:p>
            <a:pPr marL="0" indent="0">
              <a:buNone/>
            </a:pPr>
            <a:r>
              <a:rPr lang="en-US" dirty="0"/>
              <a:t>• Our findings provide support for the examination of DMT in relation to new cognitive neuroscience research, specifically </a:t>
            </a:r>
            <a:r>
              <a:rPr lang="en-US" dirty="0" err="1"/>
              <a:t>interoception</a:t>
            </a:r>
            <a:r>
              <a:rPr lang="en-US" dirty="0"/>
              <a:t> and embodied cognition, helping to explain both why and how it works in order to develop manualized, disorder and symptom-specific treatments</a:t>
            </a:r>
            <a:endParaRPr lang="fr-BE" dirty="0"/>
          </a:p>
        </p:txBody>
      </p:sp>
    </p:spTree>
    <p:extLst>
      <p:ext uri="{BB962C8B-B14F-4D97-AF65-F5344CB8AC3E}">
        <p14:creationId xmlns:p14="http://schemas.microsoft.com/office/powerpoint/2010/main" val="12011807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DB2841-29FB-4DCF-B8CE-1F277F26D7A1}"/>
              </a:ext>
            </a:extLst>
          </p:cNvPr>
          <p:cNvSpPr>
            <a:spLocks noGrp="1"/>
          </p:cNvSpPr>
          <p:nvPr>
            <p:ph type="title"/>
          </p:nvPr>
        </p:nvSpPr>
        <p:spPr/>
        <p:txBody>
          <a:bodyPr/>
          <a:lstStyle/>
          <a:p>
            <a:endParaRPr lang="fr-BE"/>
          </a:p>
        </p:txBody>
      </p:sp>
      <p:pic>
        <p:nvPicPr>
          <p:cNvPr id="5" name="Espace réservé du contenu 4">
            <a:extLst>
              <a:ext uri="{FF2B5EF4-FFF2-40B4-BE49-F238E27FC236}">
                <a16:creationId xmlns:a16="http://schemas.microsoft.com/office/drawing/2014/main" id="{DF6B4B42-BB4E-486B-AA96-DF77761CAB11}"/>
              </a:ext>
            </a:extLst>
          </p:cNvPr>
          <p:cNvPicPr>
            <a:picLocks noGrp="1" noChangeAspect="1"/>
          </p:cNvPicPr>
          <p:nvPr>
            <p:ph idx="1"/>
          </p:nvPr>
        </p:nvPicPr>
        <p:blipFill>
          <a:blip r:embed="rId2"/>
          <a:stretch>
            <a:fillRect/>
          </a:stretch>
        </p:blipFill>
        <p:spPr>
          <a:xfrm>
            <a:off x="4263331" y="1600200"/>
            <a:ext cx="3665338" cy="4525963"/>
          </a:xfrm>
        </p:spPr>
      </p:pic>
    </p:spTree>
    <p:extLst>
      <p:ext uri="{BB962C8B-B14F-4D97-AF65-F5344CB8AC3E}">
        <p14:creationId xmlns:p14="http://schemas.microsoft.com/office/powerpoint/2010/main" val="28743252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78CAA1-E784-4826-8314-6409250BF4E0}"/>
              </a:ext>
            </a:extLst>
          </p:cNvPr>
          <p:cNvSpPr>
            <a:spLocks noGrp="1"/>
          </p:cNvSpPr>
          <p:nvPr>
            <p:ph type="title"/>
          </p:nvPr>
        </p:nvSpPr>
        <p:spPr/>
        <p:txBody>
          <a:bodyPr>
            <a:normAutofit fontScale="90000"/>
          </a:bodyPr>
          <a:lstStyle/>
          <a:p>
            <a:pPr marL="342900" lvl="0" indent="-342900" algn="l">
              <a:spcBef>
                <a:spcPct val="20000"/>
              </a:spcBef>
              <a:buFont typeface="Arial" pitchFamily="34" charset="0"/>
              <a:buChar char="•"/>
            </a:pPr>
            <a:r>
              <a:rPr lang="en-US" sz="2200" dirty="0">
                <a:solidFill>
                  <a:prstClr val="black"/>
                </a:solidFill>
                <a:ea typeface="+mn-ea"/>
                <a:cs typeface="+mn-cs"/>
              </a:rPr>
              <a:t>The joy dance Specific effects of a single dance intervention on psychiatric patients with depression</a:t>
            </a:r>
            <a:br>
              <a:rPr lang="en-US" sz="1500" dirty="0">
                <a:solidFill>
                  <a:prstClr val="black"/>
                </a:solidFill>
                <a:ea typeface="+mn-ea"/>
                <a:cs typeface="+mn-cs"/>
              </a:rPr>
            </a:br>
            <a:r>
              <a:rPr lang="en-US" sz="1700" dirty="0">
                <a:solidFill>
                  <a:prstClr val="black"/>
                </a:solidFill>
                <a:ea typeface="+mn-ea"/>
                <a:cs typeface="+mn-cs"/>
              </a:rPr>
              <a:t>The Arts in Psychotherapy 34 (2007) 340–349</a:t>
            </a:r>
            <a:br>
              <a:rPr lang="en-US" sz="1700" dirty="0">
                <a:solidFill>
                  <a:prstClr val="black"/>
                </a:solidFill>
                <a:ea typeface="+mn-ea"/>
                <a:cs typeface="+mn-cs"/>
              </a:rPr>
            </a:br>
            <a:r>
              <a:rPr lang="en-US" sz="1700" dirty="0">
                <a:solidFill>
                  <a:prstClr val="black"/>
                </a:solidFill>
                <a:ea typeface="+mn-ea"/>
                <a:cs typeface="+mn-cs"/>
              </a:rPr>
              <a:t>Sabine C. Koch, PhD, </a:t>
            </a:r>
            <a:r>
              <a:rPr lang="en-US" sz="1700" dirty="0" err="1">
                <a:solidFill>
                  <a:prstClr val="black"/>
                </a:solidFill>
                <a:ea typeface="+mn-ea"/>
                <a:cs typeface="+mn-cs"/>
              </a:rPr>
              <a:t>MAa</a:t>
            </a:r>
            <a:r>
              <a:rPr lang="en-US" sz="1700" dirty="0">
                <a:solidFill>
                  <a:prstClr val="black"/>
                </a:solidFill>
                <a:ea typeface="+mn-ea"/>
                <a:cs typeface="+mn-cs"/>
              </a:rPr>
              <a:t>,∗, Katharina </a:t>
            </a:r>
            <a:r>
              <a:rPr lang="en-US" sz="1700" dirty="0" err="1">
                <a:solidFill>
                  <a:prstClr val="black"/>
                </a:solidFill>
                <a:ea typeface="+mn-ea"/>
                <a:cs typeface="+mn-cs"/>
              </a:rPr>
              <a:t>Morlinghaus</a:t>
            </a:r>
            <a:r>
              <a:rPr lang="en-US" sz="1700" dirty="0">
                <a:solidFill>
                  <a:prstClr val="black"/>
                </a:solidFill>
                <a:ea typeface="+mn-ea"/>
                <a:cs typeface="+mn-cs"/>
              </a:rPr>
              <a:t> b, Thomas Fuchs, PhD, </a:t>
            </a:r>
            <a:r>
              <a:rPr lang="en-US" sz="1700" dirty="0" err="1">
                <a:solidFill>
                  <a:prstClr val="black"/>
                </a:solidFill>
                <a:ea typeface="+mn-ea"/>
                <a:cs typeface="+mn-cs"/>
              </a:rPr>
              <a:t>MDb</a:t>
            </a:r>
            <a:r>
              <a:rPr lang="en-US" sz="1700" dirty="0">
                <a:solidFill>
                  <a:prstClr val="black"/>
                </a:solidFill>
                <a:ea typeface="+mn-ea"/>
                <a:cs typeface="+mn-cs"/>
              </a:rPr>
              <a:t> a University of Heidelberg, Department of Psychology, </a:t>
            </a:r>
            <a:r>
              <a:rPr lang="en-US" sz="1700" dirty="0" err="1">
                <a:solidFill>
                  <a:prstClr val="black"/>
                </a:solidFill>
                <a:ea typeface="+mn-ea"/>
                <a:cs typeface="+mn-cs"/>
              </a:rPr>
              <a:t>Hauptstr</a:t>
            </a:r>
            <a:r>
              <a:rPr lang="en-US" sz="1700" dirty="0">
                <a:solidFill>
                  <a:prstClr val="black"/>
                </a:solidFill>
                <a:ea typeface="+mn-ea"/>
                <a:cs typeface="+mn-cs"/>
              </a:rPr>
              <a:t>. 47-51, 60117 Heidelberg, Germany b Psychiatric University Hospital Heidelberg, Heidelberg, Germany</a:t>
            </a:r>
            <a:endParaRPr lang="fr-BE" dirty="0"/>
          </a:p>
        </p:txBody>
      </p:sp>
      <p:sp>
        <p:nvSpPr>
          <p:cNvPr id="3" name="Espace réservé du contenu 2">
            <a:extLst>
              <a:ext uri="{FF2B5EF4-FFF2-40B4-BE49-F238E27FC236}">
                <a16:creationId xmlns:a16="http://schemas.microsoft.com/office/drawing/2014/main" id="{C1EAEC4F-B33C-4C84-8901-57493E110928}"/>
              </a:ext>
            </a:extLst>
          </p:cNvPr>
          <p:cNvSpPr>
            <a:spLocks noGrp="1"/>
          </p:cNvSpPr>
          <p:nvPr>
            <p:ph idx="1"/>
          </p:nvPr>
        </p:nvSpPr>
        <p:spPr/>
        <p:txBody>
          <a:bodyPr>
            <a:normAutofit fontScale="47500" lnSpcReduction="20000"/>
          </a:bodyPr>
          <a:lstStyle/>
          <a:p>
            <a:endParaRPr lang="en-US" dirty="0"/>
          </a:p>
          <a:p>
            <a:r>
              <a:rPr lang="en-US" dirty="0"/>
              <a:t>Abstract</a:t>
            </a:r>
          </a:p>
          <a:p>
            <a:r>
              <a:rPr lang="en-US" dirty="0"/>
              <a:t>This study investigated the specific effects of a dance intervention on the decrease of depression and the increase of vitality and positive affect in </a:t>
            </a:r>
            <a:r>
              <a:rPr lang="en-US" sz="4400" dirty="0"/>
              <a:t>31 psychiatric patients </a:t>
            </a:r>
            <a:r>
              <a:rPr lang="en-US" dirty="0"/>
              <a:t>with main or additional diagnosis of depression. Patients participated in one of three conditions: </a:t>
            </a:r>
            <a:r>
              <a:rPr lang="en-US" sz="4400" dirty="0"/>
              <a:t>a dance group performing a traditional upbeat circle dance, a group that listened just to the music of the dance (music only), and a group that moved on a home trainer bike (ergometer) </a:t>
            </a:r>
            <a:r>
              <a:rPr lang="en-US" dirty="0"/>
              <a:t>up to the same level of arousal as the dance group (movement only). While all three conditions alleviated or stabilized the condition of the patients, results suggest that patients in the </a:t>
            </a:r>
            <a:r>
              <a:rPr lang="en-US" sz="4400" dirty="0"/>
              <a:t>dance group profited most from the intervention</a:t>
            </a:r>
            <a:r>
              <a:rPr lang="en-US" dirty="0"/>
              <a:t>. They showed significantly </a:t>
            </a:r>
            <a:r>
              <a:rPr lang="en-US" sz="4400" dirty="0"/>
              <a:t>less depression</a:t>
            </a:r>
            <a:r>
              <a:rPr lang="en-US" dirty="0"/>
              <a:t> than participants in the music group (p &lt; .001) and in the ergometer group (p &lt; .05), and </a:t>
            </a:r>
            <a:r>
              <a:rPr lang="en-US" sz="4400" dirty="0"/>
              <a:t>more vitality </a:t>
            </a:r>
            <a:r>
              <a:rPr lang="en-US" dirty="0"/>
              <a:t>(p &lt; .05) than participants in the music group on post-test self-report scales immediately after the intervention. Stimulating circle dances can thus have a positive effect on patients with depression and may be recommended for use in dance/movement therapy and other complementary therapies.</a:t>
            </a:r>
          </a:p>
          <a:p>
            <a:r>
              <a:rPr lang="en-US" dirty="0"/>
              <a:t>© 2007 Elsevier Inc. All rights reserved.</a:t>
            </a:r>
          </a:p>
          <a:p>
            <a:r>
              <a:rPr lang="en-US" dirty="0"/>
              <a:t>Keywords: Embodiment; </a:t>
            </a:r>
            <a:r>
              <a:rPr lang="en-US" dirty="0" err="1"/>
              <a:t>Kestenberg</a:t>
            </a:r>
            <a:r>
              <a:rPr lang="en-US" dirty="0"/>
              <a:t> Movement Profile (KMP); Circle dance; Depression; Clinical evaluation; Joy; Dance/movement </a:t>
            </a:r>
            <a:r>
              <a:rPr lang="en-US" dirty="0" err="1"/>
              <a:t>therap</a:t>
            </a:r>
            <a:endParaRPr lang="fr-BE" dirty="0"/>
          </a:p>
        </p:txBody>
      </p:sp>
    </p:spTree>
    <p:extLst>
      <p:ext uri="{BB962C8B-B14F-4D97-AF65-F5344CB8AC3E}">
        <p14:creationId xmlns:p14="http://schemas.microsoft.com/office/powerpoint/2010/main" val="36589185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203D5E-A44A-40DD-BCD1-BFFD4CC090E6}"/>
              </a:ext>
            </a:extLst>
          </p:cNvPr>
          <p:cNvSpPr>
            <a:spLocks noGrp="1"/>
          </p:cNvSpPr>
          <p:nvPr>
            <p:ph type="title"/>
          </p:nvPr>
        </p:nvSpPr>
        <p:spPr/>
        <p:txBody>
          <a:bodyPr>
            <a:normAutofit fontScale="90000"/>
          </a:bodyPr>
          <a:lstStyle/>
          <a:p>
            <a:r>
              <a:rPr lang="en-US" sz="2700" dirty="0">
                <a:solidFill>
                  <a:prstClr val="black"/>
                </a:solidFill>
                <a:ea typeface="+mn-ea"/>
                <a:cs typeface="+mn-cs"/>
              </a:rPr>
              <a:t>Dance and the brain: a review</a:t>
            </a:r>
            <a:br>
              <a:rPr lang="en-US" sz="2700" dirty="0">
                <a:solidFill>
                  <a:prstClr val="black"/>
                </a:solidFill>
                <a:ea typeface="+mn-ea"/>
                <a:cs typeface="+mn-cs"/>
              </a:rPr>
            </a:br>
            <a:r>
              <a:rPr lang="en-US" sz="2700" dirty="0">
                <a:solidFill>
                  <a:prstClr val="black"/>
                </a:solidFill>
                <a:ea typeface="+mn-ea"/>
                <a:cs typeface="+mn-cs"/>
              </a:rPr>
              <a:t> </a:t>
            </a:r>
            <a:r>
              <a:rPr lang="en-US" sz="1800" dirty="0" err="1">
                <a:solidFill>
                  <a:prstClr val="black"/>
                </a:solidFill>
                <a:ea typeface="+mn-ea"/>
                <a:cs typeface="+mn-cs"/>
              </a:rPr>
              <a:t>Falisha</a:t>
            </a:r>
            <a:r>
              <a:rPr lang="en-US" sz="1800" dirty="0">
                <a:solidFill>
                  <a:prstClr val="black"/>
                </a:solidFill>
                <a:ea typeface="+mn-ea"/>
                <a:cs typeface="+mn-cs"/>
              </a:rPr>
              <a:t> J. Karpati,1,2 Chiara Giacosa,1,3 Nicholas E.V. Foster,1,4 Virginia B. Penhune,1,3 and Krista L. Hyde1,2,4 </a:t>
            </a:r>
            <a:r>
              <a:rPr lang="en-US" sz="1300" dirty="0">
                <a:solidFill>
                  <a:prstClr val="black"/>
                </a:solidFill>
                <a:ea typeface="+mn-ea"/>
                <a:cs typeface="+mn-cs"/>
              </a:rPr>
              <a:t>1International Laboratory for Brain, Music, and Sound Research, Montreal, Quebec, Canada. 2Faculty of Medicine, McGill University, Montreal, Quebec, Canada. 3Department of Psychology, Concordia University, Montreal, Quebec, Canada. 4Department of Psychology, University of Montreal, Montreal, Quebec, </a:t>
            </a:r>
            <a:r>
              <a:rPr lang="en-US" sz="1200" dirty="0">
                <a:solidFill>
                  <a:prstClr val="black"/>
                </a:solidFill>
                <a:ea typeface="+mn-ea"/>
                <a:cs typeface="+mn-cs"/>
              </a:rPr>
              <a:t>ANNALS OF THE NEW YORK ACADEMY OF SCIENCES Issue</a:t>
            </a:r>
            <a:r>
              <a:rPr lang="en-US" sz="1700" dirty="0">
                <a:solidFill>
                  <a:prstClr val="black"/>
                </a:solidFill>
                <a:ea typeface="+mn-ea"/>
                <a:cs typeface="+mn-cs"/>
              </a:rPr>
              <a:t> </a:t>
            </a:r>
            <a:endParaRPr lang="fr-BE" dirty="0"/>
          </a:p>
        </p:txBody>
      </p:sp>
      <p:sp>
        <p:nvSpPr>
          <p:cNvPr id="3" name="Espace réservé du contenu 2">
            <a:extLst>
              <a:ext uri="{FF2B5EF4-FFF2-40B4-BE49-F238E27FC236}">
                <a16:creationId xmlns:a16="http://schemas.microsoft.com/office/drawing/2014/main" id="{20B6F506-1410-4756-A9C0-2AA5C600CD83}"/>
              </a:ext>
            </a:extLst>
          </p:cNvPr>
          <p:cNvSpPr>
            <a:spLocks noGrp="1"/>
          </p:cNvSpPr>
          <p:nvPr>
            <p:ph idx="1"/>
          </p:nvPr>
        </p:nvSpPr>
        <p:spPr/>
        <p:txBody>
          <a:bodyPr>
            <a:normAutofit fontScale="55000" lnSpcReduction="20000"/>
          </a:bodyPr>
          <a:lstStyle/>
          <a:p>
            <a:r>
              <a:rPr lang="en-US" dirty="0"/>
              <a:t>Dance is a universal form of human expression that offers a rich source for scientific study. </a:t>
            </a:r>
            <a:r>
              <a:rPr lang="en-US" sz="3800" dirty="0"/>
              <a:t>Dance provides a unique opportunity to investigate brain plasticity and its interaction with behavior</a:t>
            </a:r>
            <a:r>
              <a:rPr lang="en-US" dirty="0"/>
              <a:t>. Several studies have investigated the behavioral correlates of dance, but less is known about the brain basis of dance. Studies on dance observation suggest that long- and short-term dance training affect brain activity in the action observation and simulation networks. Despite methodological challenges, the feasibility of conducting neuroimaging while dancing has been demonstrated, and several brain regions have been implicated in dance execution. </a:t>
            </a:r>
            <a:r>
              <a:rPr lang="en-US" sz="3800" dirty="0"/>
              <a:t>Preliminary work from our laboratory suggests that long-term dance training changes both gray and white matter structure</a:t>
            </a:r>
            <a:r>
              <a:rPr lang="en-US" dirty="0"/>
              <a:t>. This article provides a critical summary of work investigating the neural correlates of dance. </a:t>
            </a:r>
            <a:r>
              <a:rPr lang="en-US" sz="3800" dirty="0"/>
              <a:t>It covers functional neuroimaging studies of dance observation and performance as well as structural neuroimaging studies of expert dancers</a:t>
            </a:r>
            <a:r>
              <a:rPr lang="en-US" dirty="0"/>
              <a:t>. To stimulate ongoing dialogue between dance and science, future directions in dance and brain research as well as implications are discussed. </a:t>
            </a:r>
            <a:r>
              <a:rPr lang="en-US" sz="3800" dirty="0"/>
              <a:t>Research on the neuroscience of dance will lead to a better understanding of brain–behavior relationships and brain plasticity in experts and nonexperts and can be applied to the development of dance-based therapy programs</a:t>
            </a:r>
            <a:r>
              <a:rPr lang="en-US" dirty="0"/>
              <a:t>. </a:t>
            </a:r>
          </a:p>
          <a:p>
            <a:r>
              <a:rPr lang="en-US" dirty="0"/>
              <a:t>Keywords: dance; brain plasticity; action observation; neuroimaging</a:t>
            </a:r>
            <a:endParaRPr lang="fr-BE" dirty="0"/>
          </a:p>
        </p:txBody>
      </p:sp>
    </p:spTree>
    <p:extLst>
      <p:ext uri="{BB962C8B-B14F-4D97-AF65-F5344CB8AC3E}">
        <p14:creationId xmlns:p14="http://schemas.microsoft.com/office/powerpoint/2010/main" val="10343831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E40A8C-43AE-4B2B-AB93-88980A38776E}"/>
              </a:ext>
            </a:extLst>
          </p:cNvPr>
          <p:cNvSpPr>
            <a:spLocks noGrp="1"/>
          </p:cNvSpPr>
          <p:nvPr>
            <p:ph type="title"/>
          </p:nvPr>
        </p:nvSpPr>
        <p:spPr/>
        <p:txBody>
          <a:bodyPr/>
          <a:lstStyle/>
          <a:p>
            <a:r>
              <a:rPr lang="en-US" dirty="0"/>
              <a:t>Introduction</a:t>
            </a:r>
            <a:endParaRPr lang="fr-BE" dirty="0"/>
          </a:p>
        </p:txBody>
      </p:sp>
      <p:sp>
        <p:nvSpPr>
          <p:cNvPr id="3" name="Espace réservé du contenu 2">
            <a:extLst>
              <a:ext uri="{FF2B5EF4-FFF2-40B4-BE49-F238E27FC236}">
                <a16:creationId xmlns:a16="http://schemas.microsoft.com/office/drawing/2014/main" id="{AFB13B29-FC9C-4488-985D-77743039B7AF}"/>
              </a:ext>
            </a:extLst>
          </p:cNvPr>
          <p:cNvSpPr>
            <a:spLocks noGrp="1"/>
          </p:cNvSpPr>
          <p:nvPr>
            <p:ph idx="1"/>
          </p:nvPr>
        </p:nvSpPr>
        <p:spPr/>
        <p:txBody>
          <a:bodyPr>
            <a:normAutofit fontScale="62500" lnSpcReduction="20000"/>
          </a:bodyPr>
          <a:lstStyle/>
          <a:p>
            <a:r>
              <a:rPr lang="en-US" dirty="0"/>
              <a:t>Dance can be defined as the movement of one or more bodies in a choreographed or improvised manner with or without accompanying sound.1 Dance is universal across human cultures and may have emerged as early as 1.8 million years ago.2,3 Throughout history, dance has played a pivotal role in cultural4 and social practices5 and has also developed into a form of art and entertainment. Dance provides a unique model to investigate how the brain integrates movement and sound as well as the development of motor expertise combined with artistic creativity and performance. Dance involves </a:t>
            </a:r>
            <a:r>
              <a:rPr lang="en-US" dirty="0" err="1"/>
              <a:t>longterm</a:t>
            </a:r>
            <a:r>
              <a:rPr lang="en-US" dirty="0"/>
              <a:t> and intensive practice of sensorimotor skills, and the type and duration of training can be quantified. As such, studying dance offers a unique window to study human brain plasticity and the interaction between the brain and behavior. Although several studies have examined the behavioral basis of dance,1,6 fewer studies have investigated the brain basis of dance.1,7 This article provides an up-to-date and succinct review of empirical studies on the neuroscience of dance. This review does not aim to cover all studies on dance but rather to provide a focused review of studies on the functional and structural brain correlates of dance. More specifically, we first review the role of the action observation network in dance. Next, we review studies that have examined the functional brain networks involved in dance performance. Finally, we review studies on the structural brain correlates of dance training, including some preliminary data from our lab on this topic. We conclude with some future directions and implications of work on the neuroscience of dance</a:t>
            </a:r>
            <a:endParaRPr lang="fr-BE" dirty="0"/>
          </a:p>
        </p:txBody>
      </p:sp>
    </p:spTree>
    <p:extLst>
      <p:ext uri="{BB962C8B-B14F-4D97-AF65-F5344CB8AC3E}">
        <p14:creationId xmlns:p14="http://schemas.microsoft.com/office/powerpoint/2010/main" val="5074893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65D17E-1B5C-4AE7-86CC-A69A4EA7C644}"/>
              </a:ext>
            </a:extLst>
          </p:cNvPr>
          <p:cNvSpPr>
            <a:spLocks noGrp="1"/>
          </p:cNvSpPr>
          <p:nvPr>
            <p:ph type="title"/>
          </p:nvPr>
        </p:nvSpPr>
        <p:spPr/>
        <p:txBody>
          <a:bodyPr>
            <a:normAutofit fontScale="90000"/>
          </a:bodyPr>
          <a:lstStyle/>
          <a:p>
            <a:pPr lvl="0" algn="l">
              <a:spcBef>
                <a:spcPct val="20000"/>
              </a:spcBef>
            </a:pPr>
            <a:br>
              <a:rPr lang="en-US" sz="3100" dirty="0"/>
            </a:br>
            <a:br>
              <a:rPr lang="en-US" sz="3100" dirty="0"/>
            </a:br>
            <a:br>
              <a:rPr lang="en-US" sz="3100" dirty="0"/>
            </a:br>
            <a:r>
              <a:rPr lang="en-US" sz="3100" dirty="0"/>
              <a:t>Performing arts as a health resource? An umbrella review of the health impacts of music and dance participation</a:t>
            </a:r>
            <a:br>
              <a:rPr lang="en-US" sz="3100" dirty="0"/>
            </a:br>
            <a:r>
              <a:rPr lang="en-US" sz="1700" dirty="0">
                <a:solidFill>
                  <a:prstClr val="black"/>
                </a:solidFill>
                <a:ea typeface="+mn-ea"/>
                <a:cs typeface="+mn-cs"/>
              </a:rPr>
              <a:t>J Matt McCrary 1 2, Emma Redding 3, Eckart </a:t>
            </a:r>
            <a:r>
              <a:rPr lang="en-US" sz="1700" dirty="0" err="1">
                <a:solidFill>
                  <a:prstClr val="black"/>
                </a:solidFill>
                <a:ea typeface="+mn-ea"/>
                <a:cs typeface="+mn-cs"/>
              </a:rPr>
              <a:t>Altenmüller</a:t>
            </a:r>
            <a:r>
              <a:rPr lang="en-US" sz="1700" dirty="0">
                <a:solidFill>
                  <a:prstClr val="black"/>
                </a:solidFill>
                <a:ea typeface="+mn-ea"/>
                <a:cs typeface="+mn-cs"/>
              </a:rPr>
              <a:t> 1</a:t>
            </a:r>
            <a:br>
              <a:rPr lang="en-US" sz="1700" dirty="0">
                <a:solidFill>
                  <a:prstClr val="black"/>
                </a:solidFill>
                <a:ea typeface="+mn-ea"/>
                <a:cs typeface="+mn-cs"/>
              </a:rPr>
            </a:br>
            <a:r>
              <a:rPr lang="en-US" sz="1300" dirty="0">
                <a:solidFill>
                  <a:prstClr val="black"/>
                </a:solidFill>
                <a:ea typeface="+mn-ea"/>
                <a:cs typeface="+mn-cs"/>
              </a:rPr>
              <a:t>Performing arts as a health resource? An umbrella review of the health impacts of music and dance participation</a:t>
            </a:r>
            <a:br>
              <a:rPr lang="en-US" sz="1300" dirty="0">
                <a:solidFill>
                  <a:prstClr val="black"/>
                </a:solidFill>
                <a:ea typeface="+mn-ea"/>
                <a:cs typeface="+mn-cs"/>
              </a:rPr>
            </a:br>
            <a:r>
              <a:rPr lang="en-US" sz="1300" dirty="0">
                <a:solidFill>
                  <a:prstClr val="black"/>
                </a:solidFill>
                <a:ea typeface="+mn-ea"/>
                <a:cs typeface="+mn-cs"/>
              </a:rPr>
              <a:t>Affiliations expand PMID: 34111212 PMCID: PMC8191944 DOI: 10.1371/journal.pone.0252956 </a:t>
            </a:r>
            <a:br>
              <a:rPr lang="en-US" sz="1300" dirty="0">
                <a:solidFill>
                  <a:prstClr val="black"/>
                </a:solidFill>
                <a:ea typeface="+mn-ea"/>
                <a:cs typeface="+mn-cs"/>
              </a:rPr>
            </a:br>
            <a:br>
              <a:rPr lang="en-US" sz="1300" dirty="0">
                <a:solidFill>
                  <a:prstClr val="black"/>
                </a:solidFill>
                <a:ea typeface="+mn-ea"/>
                <a:cs typeface="+mn-cs"/>
              </a:rPr>
            </a:br>
            <a:br>
              <a:rPr lang="en-US" dirty="0"/>
            </a:br>
            <a:endParaRPr lang="fr-BE" dirty="0"/>
          </a:p>
        </p:txBody>
      </p:sp>
      <p:sp>
        <p:nvSpPr>
          <p:cNvPr id="3" name="Espace réservé du contenu 2">
            <a:extLst>
              <a:ext uri="{FF2B5EF4-FFF2-40B4-BE49-F238E27FC236}">
                <a16:creationId xmlns:a16="http://schemas.microsoft.com/office/drawing/2014/main" id="{0B252107-1049-4C3B-B152-31678A39738C}"/>
              </a:ext>
            </a:extLst>
          </p:cNvPr>
          <p:cNvSpPr>
            <a:spLocks noGrp="1"/>
          </p:cNvSpPr>
          <p:nvPr>
            <p:ph idx="1"/>
          </p:nvPr>
        </p:nvSpPr>
        <p:spPr/>
        <p:txBody>
          <a:bodyPr>
            <a:normAutofit fontScale="62500" lnSpcReduction="20000"/>
          </a:bodyPr>
          <a:lstStyle/>
          <a:p>
            <a:r>
              <a:rPr lang="en-US" dirty="0"/>
              <a:t>Abstract</a:t>
            </a:r>
          </a:p>
          <a:p>
            <a:r>
              <a:rPr lang="en-US" dirty="0"/>
              <a:t>An increasing body of evidence notes the health benefits of arts engagement and participation. However, specific health effects and optimal modes and 'doses' of arts participation remain unclear, limiting evidence-based recommendations and prescriptions. The performing arts are the most popular form of arts participation, presenting substantial scope for established interest to be leveraged into positive health outcomes. Results of a three-component umbrella review (PROSPERO ID #: CRD42020191991) of relevant systematic reviews (33), epidemiologic studies (9) and descriptive studies (87) demonstrate that performing arts participation is broadly health promoting activity. Beneficial effects of performing arts participation were reported in healthy (non-clinical) children, adolescents, adults, and older adults across 17 health domains (9 supported by moderate-high quality evidence (GRADE criteria)). Positive health effects were associated with as little as 30 (acute effects) to 60 minutes (sustained weekly participation) of performing arts participation, with drumming and both expressive (ballroom, social) and exercise-based (aerobic dance, Zumba) modes of dance linked to the broadest health benefits. Links between specific health effects and performing arts modes/doses remain unclear and specific conclusions are limited by a still young and disparate evidence base. Further research is necessary, with this umbrella review providing a critical knowledge foundation.</a:t>
            </a:r>
            <a:endParaRPr lang="fr-BE" dirty="0"/>
          </a:p>
        </p:txBody>
      </p:sp>
    </p:spTree>
    <p:extLst>
      <p:ext uri="{BB962C8B-B14F-4D97-AF65-F5344CB8AC3E}">
        <p14:creationId xmlns:p14="http://schemas.microsoft.com/office/powerpoint/2010/main" val="8729235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D9A5C2-4CFD-423C-B55D-B8C32937A4EF}"/>
              </a:ext>
            </a:extLst>
          </p:cNvPr>
          <p:cNvSpPr>
            <a:spLocks noGrp="1"/>
          </p:cNvSpPr>
          <p:nvPr>
            <p:ph type="title"/>
          </p:nvPr>
        </p:nvSpPr>
        <p:spPr/>
        <p:txBody>
          <a:bodyPr>
            <a:noAutofit/>
          </a:bodyPr>
          <a:lstStyle/>
          <a:p>
            <a:pPr lvl="0" algn="l">
              <a:spcBef>
                <a:spcPct val="20000"/>
              </a:spcBef>
            </a:pPr>
            <a:br>
              <a:rPr lang="en-US" sz="3200" dirty="0"/>
            </a:br>
            <a:r>
              <a:rPr lang="en-US" sz="3200" dirty="0"/>
              <a:t>Myokines: The endocrine coupling of skeletal muscle and bone </a:t>
            </a:r>
            <a:r>
              <a:rPr lang="en-US" sz="1600" dirty="0">
                <a:solidFill>
                  <a:prstClr val="black"/>
                </a:solidFill>
                <a:ea typeface="+mn-ea"/>
                <a:cs typeface="+mn-cs"/>
              </a:rPr>
              <a:t>Marta </a:t>
            </a:r>
            <a:r>
              <a:rPr lang="en-US" sz="1600" dirty="0" err="1">
                <a:solidFill>
                  <a:prstClr val="black"/>
                </a:solidFill>
                <a:ea typeface="+mn-ea"/>
                <a:cs typeface="+mn-cs"/>
              </a:rPr>
              <a:t>Gomarasca</a:t>
            </a:r>
            <a:r>
              <a:rPr lang="en-US" sz="1600" dirty="0">
                <a:solidFill>
                  <a:prstClr val="black"/>
                </a:solidFill>
                <a:ea typeface="+mn-ea"/>
                <a:cs typeface="+mn-cs"/>
              </a:rPr>
              <a:t> 1, Giuseppe </a:t>
            </a:r>
            <a:r>
              <a:rPr lang="en-US" sz="1600" dirty="0" err="1">
                <a:solidFill>
                  <a:prstClr val="black"/>
                </a:solidFill>
                <a:ea typeface="+mn-ea"/>
                <a:cs typeface="+mn-cs"/>
              </a:rPr>
              <a:t>Banfi</a:t>
            </a:r>
            <a:r>
              <a:rPr lang="en-US" sz="1600" dirty="0">
                <a:solidFill>
                  <a:prstClr val="black"/>
                </a:solidFill>
                <a:ea typeface="+mn-ea"/>
                <a:cs typeface="+mn-cs"/>
              </a:rPr>
              <a:t> 2, Giovanni Lombardi 3</a:t>
            </a:r>
            <a:br>
              <a:rPr lang="en-US" sz="1600" dirty="0">
                <a:solidFill>
                  <a:prstClr val="black"/>
                </a:solidFill>
                <a:ea typeface="+mn-ea"/>
                <a:cs typeface="+mn-cs"/>
              </a:rPr>
            </a:br>
            <a:r>
              <a:rPr lang="en-US" sz="1300" dirty="0">
                <a:solidFill>
                  <a:prstClr val="black"/>
                </a:solidFill>
                <a:ea typeface="+mn-ea"/>
                <a:cs typeface="+mn-cs"/>
              </a:rPr>
              <a:t>Review Adv </a:t>
            </a:r>
            <a:r>
              <a:rPr lang="en-US" sz="1300" dirty="0" err="1">
                <a:solidFill>
                  <a:prstClr val="black"/>
                </a:solidFill>
                <a:ea typeface="+mn-ea"/>
                <a:cs typeface="+mn-cs"/>
              </a:rPr>
              <a:t>Clin</a:t>
            </a:r>
            <a:r>
              <a:rPr lang="en-US" sz="1300" dirty="0">
                <a:solidFill>
                  <a:prstClr val="black"/>
                </a:solidFill>
                <a:ea typeface="+mn-ea"/>
                <a:cs typeface="+mn-cs"/>
              </a:rPr>
              <a:t> </a:t>
            </a:r>
            <a:r>
              <a:rPr lang="en-US" sz="1300" dirty="0" err="1">
                <a:solidFill>
                  <a:prstClr val="black"/>
                </a:solidFill>
                <a:ea typeface="+mn-ea"/>
                <a:cs typeface="+mn-cs"/>
              </a:rPr>
              <a:t>Chem</a:t>
            </a:r>
            <a:r>
              <a:rPr lang="en-US" sz="1300" dirty="0">
                <a:solidFill>
                  <a:prstClr val="black"/>
                </a:solidFill>
                <a:ea typeface="+mn-ea"/>
                <a:cs typeface="+mn-cs"/>
              </a:rPr>
              <a:t> . 2020;94:155-218. </a:t>
            </a:r>
            <a:r>
              <a:rPr lang="en-US" sz="1300" dirty="0" err="1">
                <a:solidFill>
                  <a:prstClr val="black"/>
                </a:solidFill>
                <a:ea typeface="+mn-ea"/>
                <a:cs typeface="+mn-cs"/>
              </a:rPr>
              <a:t>doi</a:t>
            </a:r>
            <a:r>
              <a:rPr lang="en-US" sz="1300" dirty="0">
                <a:solidFill>
                  <a:prstClr val="black"/>
                </a:solidFill>
                <a:ea typeface="+mn-ea"/>
                <a:cs typeface="+mn-cs"/>
              </a:rPr>
              <a:t>: 10.1016/bs.acc.2019.07.010. </a:t>
            </a:r>
            <a:r>
              <a:rPr lang="en-US" sz="1300" dirty="0" err="1">
                <a:solidFill>
                  <a:prstClr val="black"/>
                </a:solidFill>
                <a:ea typeface="+mn-ea"/>
                <a:cs typeface="+mn-cs"/>
              </a:rPr>
              <a:t>Epub</a:t>
            </a:r>
            <a:r>
              <a:rPr lang="en-US" sz="1300" dirty="0">
                <a:solidFill>
                  <a:prstClr val="black"/>
                </a:solidFill>
                <a:ea typeface="+mn-ea"/>
                <a:cs typeface="+mn-cs"/>
              </a:rPr>
              <a:t> 2019 Aug 8.</a:t>
            </a:r>
            <a:br>
              <a:rPr lang="en-US" sz="1300" dirty="0">
                <a:solidFill>
                  <a:prstClr val="black"/>
                </a:solidFill>
                <a:ea typeface="+mn-ea"/>
                <a:cs typeface="+mn-cs"/>
              </a:rPr>
            </a:br>
            <a:r>
              <a:rPr lang="en-US" sz="1300" dirty="0">
                <a:solidFill>
                  <a:prstClr val="black"/>
                </a:solidFill>
                <a:ea typeface="+mn-ea"/>
                <a:cs typeface="+mn-cs"/>
              </a:rPr>
              <a:t>Affiliations expand PMID: 31952571 DOI: 10.1016/bs.acc.2019.07.010</a:t>
            </a:r>
            <a:br>
              <a:rPr lang="en-US" sz="1300" dirty="0">
                <a:solidFill>
                  <a:prstClr val="black"/>
                </a:solidFill>
                <a:ea typeface="+mn-ea"/>
                <a:cs typeface="+mn-cs"/>
              </a:rPr>
            </a:br>
            <a:endParaRPr lang="fr-BE" sz="3200" dirty="0"/>
          </a:p>
        </p:txBody>
      </p:sp>
      <p:sp>
        <p:nvSpPr>
          <p:cNvPr id="3" name="Espace réservé du contenu 2">
            <a:extLst>
              <a:ext uri="{FF2B5EF4-FFF2-40B4-BE49-F238E27FC236}">
                <a16:creationId xmlns:a16="http://schemas.microsoft.com/office/drawing/2014/main" id="{8DBDCBFD-7B2A-4E6E-A606-39C573C108BF}"/>
              </a:ext>
            </a:extLst>
          </p:cNvPr>
          <p:cNvSpPr>
            <a:spLocks noGrp="1"/>
          </p:cNvSpPr>
          <p:nvPr>
            <p:ph idx="1"/>
          </p:nvPr>
        </p:nvSpPr>
        <p:spPr/>
        <p:txBody>
          <a:bodyPr>
            <a:normAutofit fontScale="47500" lnSpcReduction="20000"/>
          </a:bodyPr>
          <a:lstStyle/>
          <a:p>
            <a:r>
              <a:rPr lang="en-US" dirty="0"/>
              <a:t>Abstract</a:t>
            </a:r>
          </a:p>
          <a:p>
            <a:r>
              <a:rPr lang="en-US" dirty="0"/>
              <a:t>Bone and skeletal muscle are integrated organs and their coupling has been considered mainly a mechanical one in which bone serves as attachment site to muscle while muscle applies load to bone and regulates bone metabolism. However, skeletal muscle can affect bone homeostasis also in a non-mechanical fashion, i.e., through its </a:t>
            </a:r>
            <a:r>
              <a:rPr lang="en-US" sz="4200" dirty="0"/>
              <a:t>endocrine activity</a:t>
            </a:r>
            <a:r>
              <a:rPr lang="en-US" dirty="0"/>
              <a:t>. Being recognized as an endocrine organ itself, skeletal muscle secretes </a:t>
            </a:r>
            <a:r>
              <a:rPr lang="en-US" sz="3800" dirty="0"/>
              <a:t>a panel of cytokines and proteins named myokines</a:t>
            </a:r>
            <a:r>
              <a:rPr lang="en-US" dirty="0"/>
              <a:t>, synthesized and secreted by myocytes in response to muscle contraction. Myokines exert an autocrine function in regulating muscle metabolism as well as a paracrine/endocrine regulatory function on distant organs and tissues, such as bone, adipose tissue, brain and liver. Physical activity is the primary physiological stimulus for bone anabolism (and/or catabolism) through the production and secretion of myokines, such as IL-6, irisin, IGF-1, FGF2, beside the direct effect of loading. Importantly, exercise-induced myokine can </a:t>
            </a:r>
            <a:r>
              <a:rPr lang="en-US" sz="3800" dirty="0"/>
              <a:t>exert an anti-inflammatory action that is able to counteract not only acute inflammation due to an infection, but also a condition of chronic low-grade inflammation raised as consequence of physical inactivity, aging or metabolic disorders (i.e., obesity, type 2 diabetes mellitus)</a:t>
            </a:r>
            <a:r>
              <a:rPr lang="en-US" dirty="0"/>
              <a:t>. In this review article, we will discuss the effects that some of the most studied exercise-induced myokines exert on bone formation and bone resorption, as well as a brief overview of the anti-inflammatory effects of myokines during the onset pathological conditions characterized by the development a systemic low-grade inflammation, such as sarcopenia, obesity and aging.</a:t>
            </a:r>
          </a:p>
          <a:p>
            <a:endParaRPr lang="en-US" dirty="0"/>
          </a:p>
          <a:p>
            <a:r>
              <a:rPr lang="en-US" dirty="0"/>
              <a:t>Keywords: Adipokines; Inflammation; Muscle-bone crosstalk; Myokines; Physical activity.</a:t>
            </a:r>
          </a:p>
          <a:p>
            <a:endParaRPr lang="en-US" dirty="0"/>
          </a:p>
          <a:p>
            <a:r>
              <a:rPr lang="en-US" dirty="0"/>
              <a:t>© 2020 Elsevier Inc. All rights reserved.</a:t>
            </a:r>
            <a:endParaRPr lang="fr-BE" dirty="0"/>
          </a:p>
        </p:txBody>
      </p:sp>
    </p:spTree>
    <p:extLst>
      <p:ext uri="{BB962C8B-B14F-4D97-AF65-F5344CB8AC3E}">
        <p14:creationId xmlns:p14="http://schemas.microsoft.com/office/powerpoint/2010/main" val="40631095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8936150-F3C7-47E9-845A-5AC67B088FD6}"/>
              </a:ext>
            </a:extLst>
          </p:cNvPr>
          <p:cNvSpPr>
            <a:spLocks noGrp="1"/>
          </p:cNvSpPr>
          <p:nvPr>
            <p:ph type="title"/>
          </p:nvPr>
        </p:nvSpPr>
        <p:spPr/>
        <p:txBody>
          <a:bodyPr>
            <a:normAutofit fontScale="90000"/>
          </a:bodyPr>
          <a:lstStyle/>
          <a:p>
            <a:pPr marL="342900" lvl="0" indent="-342900" algn="l">
              <a:spcBef>
                <a:spcPct val="20000"/>
              </a:spcBef>
              <a:buFont typeface="Arial" pitchFamily="34" charset="0"/>
              <a:buChar char="•"/>
            </a:pPr>
            <a:br>
              <a:rPr lang="en-US" sz="3600" dirty="0"/>
            </a:br>
            <a:br>
              <a:rPr lang="en-US" sz="3600" dirty="0"/>
            </a:br>
            <a:br>
              <a:rPr lang="en-US" sz="3600" dirty="0"/>
            </a:br>
            <a:r>
              <a:rPr lang="en-US" sz="2700" dirty="0"/>
              <a:t>Roles of myokines in exercise-induced improvement of neuropsychiatric function</a:t>
            </a:r>
            <a:br>
              <a:rPr lang="en-US" sz="1300" dirty="0">
                <a:solidFill>
                  <a:prstClr val="black"/>
                </a:solidFill>
                <a:ea typeface="+mn-ea"/>
                <a:cs typeface="+mn-cs"/>
              </a:rPr>
            </a:br>
            <a:br>
              <a:rPr lang="en-US" sz="1300" dirty="0">
                <a:solidFill>
                  <a:prstClr val="black"/>
                </a:solidFill>
                <a:ea typeface="+mn-ea"/>
                <a:cs typeface="+mn-cs"/>
              </a:rPr>
            </a:br>
            <a:r>
              <a:rPr lang="en-US" sz="1400" dirty="0" err="1">
                <a:solidFill>
                  <a:prstClr val="black"/>
                </a:solidFill>
                <a:ea typeface="+mn-ea"/>
                <a:cs typeface="+mn-cs"/>
              </a:rPr>
              <a:t>Sujin</a:t>
            </a:r>
            <a:r>
              <a:rPr lang="en-US" sz="1400" dirty="0">
                <a:solidFill>
                  <a:prstClr val="black"/>
                </a:solidFill>
                <a:ea typeface="+mn-ea"/>
                <a:cs typeface="+mn-cs"/>
              </a:rPr>
              <a:t> Kim 1 2, Ji-Young Choi 1, </a:t>
            </a:r>
            <a:r>
              <a:rPr lang="en-US" sz="1400" dirty="0" err="1">
                <a:solidFill>
                  <a:prstClr val="black"/>
                </a:solidFill>
                <a:ea typeface="+mn-ea"/>
                <a:cs typeface="+mn-cs"/>
              </a:rPr>
              <a:t>Sohee</a:t>
            </a:r>
            <a:r>
              <a:rPr lang="en-US" sz="1400" dirty="0">
                <a:solidFill>
                  <a:prstClr val="black"/>
                </a:solidFill>
                <a:ea typeface="+mn-ea"/>
                <a:cs typeface="+mn-cs"/>
              </a:rPr>
              <a:t> Moon 1, Dong-Ho Park 2, Hyo-Bum Kwak 2, Ju-</a:t>
            </a:r>
            <a:r>
              <a:rPr lang="en-US" sz="1400" dirty="0" err="1">
                <a:solidFill>
                  <a:prstClr val="black"/>
                </a:solidFill>
                <a:ea typeface="+mn-ea"/>
                <a:cs typeface="+mn-cs"/>
              </a:rPr>
              <a:t>Hee</a:t>
            </a:r>
            <a:r>
              <a:rPr lang="en-US" sz="1400" dirty="0">
                <a:solidFill>
                  <a:prstClr val="black"/>
                </a:solidFill>
                <a:ea typeface="+mn-ea"/>
                <a:cs typeface="+mn-cs"/>
              </a:rPr>
              <a:t> Kang 3</a:t>
            </a:r>
            <a:br>
              <a:rPr lang="en-US" sz="1400" dirty="0">
                <a:solidFill>
                  <a:prstClr val="black"/>
                </a:solidFill>
                <a:ea typeface="+mn-ea"/>
                <a:cs typeface="+mn-cs"/>
              </a:rPr>
            </a:br>
            <a:r>
              <a:rPr lang="en-US" sz="1400" dirty="0">
                <a:solidFill>
                  <a:prstClr val="black"/>
                </a:solidFill>
                <a:ea typeface="+mn-ea"/>
                <a:cs typeface="+mn-cs"/>
              </a:rPr>
              <a:t>Affiliations </a:t>
            </a:r>
            <a:r>
              <a:rPr lang="en-US" sz="1400" dirty="0" err="1">
                <a:solidFill>
                  <a:prstClr val="black"/>
                </a:solidFill>
                <a:ea typeface="+mn-ea"/>
                <a:cs typeface="+mn-cs"/>
              </a:rPr>
              <a:t>expandPMID</a:t>
            </a:r>
            <a:r>
              <a:rPr lang="en-US" sz="1400" dirty="0">
                <a:solidFill>
                  <a:prstClr val="black"/>
                </a:solidFill>
                <a:ea typeface="+mn-ea"/>
                <a:cs typeface="+mn-cs"/>
              </a:rPr>
              <a:t>: 30627775 DOI: 10.1007/s00424-019-02253-8 </a:t>
            </a:r>
            <a:r>
              <a:rPr lang="en-US" sz="1400" dirty="0">
                <a:solidFill>
                  <a:prstClr val="black"/>
                </a:solidFill>
              </a:rPr>
              <a:t>Review </a:t>
            </a:r>
            <a:r>
              <a:rPr lang="en-US" sz="1400" dirty="0" err="1">
                <a:solidFill>
                  <a:prstClr val="black"/>
                </a:solidFill>
              </a:rPr>
              <a:t>Pflugers</a:t>
            </a:r>
            <a:r>
              <a:rPr lang="en-US" sz="1400" dirty="0">
                <a:solidFill>
                  <a:prstClr val="black"/>
                </a:solidFill>
              </a:rPr>
              <a:t> Arch . 2019 Mar;471(3):491-505. </a:t>
            </a:r>
            <a:r>
              <a:rPr lang="en-US" sz="1400" dirty="0" err="1">
                <a:solidFill>
                  <a:prstClr val="black"/>
                </a:solidFill>
              </a:rPr>
              <a:t>doi</a:t>
            </a:r>
            <a:r>
              <a:rPr lang="en-US" sz="1400" dirty="0">
                <a:solidFill>
                  <a:prstClr val="black"/>
                </a:solidFill>
              </a:rPr>
              <a:t>: 10.1007/s00424-019-02253-8. </a:t>
            </a:r>
            <a:r>
              <a:rPr lang="en-US" sz="1400" dirty="0" err="1">
                <a:solidFill>
                  <a:prstClr val="black"/>
                </a:solidFill>
              </a:rPr>
              <a:t>Epub</a:t>
            </a:r>
            <a:r>
              <a:rPr lang="en-US" sz="1400" dirty="0">
                <a:solidFill>
                  <a:prstClr val="black"/>
                </a:solidFill>
              </a:rPr>
              <a:t> 2019 Jan 9.</a:t>
            </a:r>
            <a:br>
              <a:rPr lang="en-US" sz="1400" dirty="0">
                <a:solidFill>
                  <a:prstClr val="black"/>
                </a:solidFill>
                <a:ea typeface="+mn-ea"/>
                <a:cs typeface="+mn-cs"/>
              </a:rPr>
            </a:br>
            <a:br>
              <a:rPr lang="en-US" sz="6700" dirty="0"/>
            </a:br>
            <a:endParaRPr lang="fr-BE" dirty="0"/>
          </a:p>
        </p:txBody>
      </p:sp>
      <p:sp>
        <p:nvSpPr>
          <p:cNvPr id="3" name="Espace réservé du contenu 2">
            <a:extLst>
              <a:ext uri="{FF2B5EF4-FFF2-40B4-BE49-F238E27FC236}">
                <a16:creationId xmlns:a16="http://schemas.microsoft.com/office/drawing/2014/main" id="{898EBFD3-4D87-474E-8962-CC21EE07E65F}"/>
              </a:ext>
            </a:extLst>
          </p:cNvPr>
          <p:cNvSpPr>
            <a:spLocks noGrp="1"/>
          </p:cNvSpPr>
          <p:nvPr>
            <p:ph idx="1"/>
          </p:nvPr>
        </p:nvSpPr>
        <p:spPr/>
        <p:txBody>
          <a:bodyPr>
            <a:normAutofit fontScale="92500"/>
          </a:bodyPr>
          <a:lstStyle/>
          <a:p>
            <a:r>
              <a:rPr lang="en-US" sz="1400" dirty="0"/>
              <a:t>Abstract</a:t>
            </a:r>
          </a:p>
          <a:p>
            <a:r>
              <a:rPr lang="en-US" sz="1400" dirty="0"/>
              <a:t>Exercise is a well-known non-pharmacological intervention to improve brain functions, including cognition, memory, and motor coordination. Contraction of skeletal muscles during exercise releases humoral factors that regulate the whole-body metabolism via interaction with other non-muscle organs. </a:t>
            </a:r>
            <a:r>
              <a:rPr lang="en-US" sz="1800" dirty="0"/>
              <a:t>Myokines are muscle-derived effectors that regulate body metabolism by autocrine, paracrine, or endocrine action and were reportedly suggested as "exercise factors" that can improve the brain function</a:t>
            </a:r>
            <a:r>
              <a:rPr lang="en-US" sz="1600" dirty="0"/>
              <a:t>. </a:t>
            </a:r>
          </a:p>
          <a:p>
            <a:r>
              <a:rPr lang="en-US" sz="1400" dirty="0"/>
              <a:t>However, several aspects remain to be elucidated, namely the specific activities of myokines related to the whole-body metabolism or brain function, the mechanisms of regulation of other organs or cells, the sources of "exercise factors" that regulate brain function, and their mechanisms of interaction with non-muscle organs. In this paper, we present the physiological functions of myokines secreted by exercise, including regulation of the whole-body metabolism by interaction with other organs and adaptation of skeletal muscles to exercise. In addition, we discuss the functions of myokines that possibly contribute to exercise-induced improvement of brain function. </a:t>
            </a:r>
            <a:r>
              <a:rPr lang="en-US" sz="1800" dirty="0"/>
              <a:t>Among several myokines, brain-derived neurotrophic factor (BDNF) is the most studied myokine that regulates adult neurogenesis and synaptic plasticity</a:t>
            </a:r>
            <a:r>
              <a:rPr lang="en-US" sz="1400" dirty="0"/>
              <a:t>. However, the source of circulating BDNF and its upstream effector, insulin-like growth factor (IGF-1), and irisin and the effect size of peripheral BDNF, irisin, and IGF-1 released after exercise should be further investigated. Recently, cathepsin B has been reported to be secreted from skeletal muscles and upregulate BDNF following exercise, which was associated with improved cognitive function. We reviewed the level of evidence for the effect of myokine on the brain function. Level of evidence for the association of the change in circulating myokine following exercise and improvement of neuropsychiatric function is lower than the level of evidence for the benefit of exercise on the brain. Therefore, more clinical evidences for the association of myokine release after exercise and their effect on the brain function are required. Finally, we discuss the effect size of the action of myokines on cognitive benefits of exercise, in addition to other contributors, such as improvement of the cardiovascular system or the effect of "exercise factors" released from non-muscle organs, particularly in patients with sarcopenia.</a:t>
            </a:r>
          </a:p>
          <a:p>
            <a:endParaRPr lang="en-US" sz="1400" dirty="0"/>
          </a:p>
          <a:p>
            <a:r>
              <a:rPr lang="en-US" sz="1400" dirty="0"/>
              <a:t>Keywords: Brain; Brain-derived neurotrophic factor; Cognition; Exercise; Myokine.</a:t>
            </a:r>
            <a:endParaRPr lang="fr-BE" sz="1400" dirty="0"/>
          </a:p>
        </p:txBody>
      </p:sp>
    </p:spTree>
    <p:extLst>
      <p:ext uri="{BB962C8B-B14F-4D97-AF65-F5344CB8AC3E}">
        <p14:creationId xmlns:p14="http://schemas.microsoft.com/office/powerpoint/2010/main" val="2518261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04B139-F3F5-456D-8B17-9EC8C71AF6C9}"/>
              </a:ext>
            </a:extLst>
          </p:cNvPr>
          <p:cNvSpPr>
            <a:spLocks noGrp="1"/>
          </p:cNvSpPr>
          <p:nvPr>
            <p:ph type="title"/>
          </p:nvPr>
        </p:nvSpPr>
        <p:spPr/>
        <p:txBody>
          <a:bodyPr/>
          <a:lstStyle/>
          <a:p>
            <a:r>
              <a:rPr lang="fr-BE" dirty="0" err="1"/>
              <a:t>Myokines</a:t>
            </a:r>
            <a:endParaRPr lang="fr-BE" dirty="0"/>
          </a:p>
        </p:txBody>
      </p:sp>
      <p:pic>
        <p:nvPicPr>
          <p:cNvPr id="4" name="Espace réservé du contenu 3">
            <a:extLst>
              <a:ext uri="{FF2B5EF4-FFF2-40B4-BE49-F238E27FC236}">
                <a16:creationId xmlns:a16="http://schemas.microsoft.com/office/drawing/2014/main" id="{AD407105-42F6-401D-9498-8AE00E12C1E7}"/>
              </a:ext>
            </a:extLst>
          </p:cNvPr>
          <p:cNvPicPr>
            <a:picLocks noGrp="1" noChangeAspect="1"/>
          </p:cNvPicPr>
          <p:nvPr>
            <p:ph idx="1"/>
          </p:nvPr>
        </p:nvPicPr>
        <p:blipFill>
          <a:blip r:embed="rId2"/>
          <a:stretch>
            <a:fillRect/>
          </a:stretch>
        </p:blipFill>
        <p:spPr>
          <a:xfrm>
            <a:off x="3829836" y="1600200"/>
            <a:ext cx="4532328" cy="4525963"/>
          </a:xfrm>
          <a:prstGeom prst="rect">
            <a:avLst/>
          </a:prstGeom>
        </p:spPr>
      </p:pic>
    </p:spTree>
    <p:extLst>
      <p:ext uri="{BB962C8B-B14F-4D97-AF65-F5344CB8AC3E}">
        <p14:creationId xmlns:p14="http://schemas.microsoft.com/office/powerpoint/2010/main" val="3414149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8EF37C-E2BB-4106-B785-C5F5045679A9}"/>
              </a:ext>
            </a:extLst>
          </p:cNvPr>
          <p:cNvSpPr>
            <a:spLocks noGrp="1"/>
          </p:cNvSpPr>
          <p:nvPr>
            <p:ph type="title"/>
          </p:nvPr>
        </p:nvSpPr>
        <p:spPr/>
        <p:txBody>
          <a:bodyPr>
            <a:normAutofit fontScale="90000"/>
          </a:bodyPr>
          <a:lstStyle/>
          <a:p>
            <a:br>
              <a:rPr lang="fr-BE" sz="2700" b="1" dirty="0"/>
            </a:br>
            <a:r>
              <a:rPr lang="fr-BE" sz="2700" b="1" dirty="0"/>
              <a:t>Figure 1. </a:t>
            </a:r>
            <a:r>
              <a:rPr lang="fr-BE" sz="2700" dirty="0" err="1"/>
              <a:t>Musclin</a:t>
            </a:r>
            <a:r>
              <a:rPr lang="fr-BE" sz="2700" dirty="0"/>
              <a:t>, LIF, IL-4, IL-6, IL-7, and IL-15 </a:t>
            </a:r>
            <a:r>
              <a:rPr lang="fr-BE" sz="2700" dirty="0" err="1"/>
              <a:t>promote</a:t>
            </a:r>
            <a:r>
              <a:rPr lang="fr-BE" sz="2700" dirty="0"/>
              <a:t> muscle </a:t>
            </a:r>
            <a:r>
              <a:rPr lang="fr-BE" sz="2700" dirty="0" err="1"/>
              <a:t>hypertrophy</a:t>
            </a:r>
            <a:r>
              <a:rPr lang="fr-BE" sz="2700" dirty="0"/>
              <a:t>. </a:t>
            </a:r>
            <a:br>
              <a:rPr lang="fr-BE" sz="2700" dirty="0"/>
            </a:br>
            <a:r>
              <a:rPr lang="fr-BE" sz="2700" dirty="0" err="1"/>
              <a:t>Myostatin</a:t>
            </a:r>
            <a:r>
              <a:rPr lang="fr-BE" sz="2700" dirty="0"/>
              <a:t> </a:t>
            </a:r>
            <a:r>
              <a:rPr lang="fr-BE" sz="2700" dirty="0" err="1"/>
              <a:t>inhibits</a:t>
            </a:r>
            <a:r>
              <a:rPr lang="fr-BE" sz="2700" dirty="0"/>
              <a:t> muscle </a:t>
            </a:r>
            <a:r>
              <a:rPr lang="fr-BE" sz="2700" dirty="0" err="1"/>
              <a:t>hypertrophy</a:t>
            </a:r>
            <a:br>
              <a:rPr lang="fr-BE" dirty="0"/>
            </a:br>
            <a:endParaRPr lang="fr-BE" dirty="0"/>
          </a:p>
        </p:txBody>
      </p:sp>
      <p:pic>
        <p:nvPicPr>
          <p:cNvPr id="4" name="Espace réservé du contenu 3">
            <a:extLst>
              <a:ext uri="{FF2B5EF4-FFF2-40B4-BE49-F238E27FC236}">
                <a16:creationId xmlns:a16="http://schemas.microsoft.com/office/drawing/2014/main" id="{8A6609A5-6684-43E7-BB90-79E3DC6C968E}"/>
              </a:ext>
            </a:extLst>
          </p:cNvPr>
          <p:cNvPicPr>
            <a:picLocks noGrp="1" noChangeAspect="1"/>
          </p:cNvPicPr>
          <p:nvPr>
            <p:ph idx="1"/>
          </p:nvPr>
        </p:nvPicPr>
        <p:blipFill>
          <a:blip r:embed="rId2"/>
          <a:stretch>
            <a:fillRect/>
          </a:stretch>
        </p:blipFill>
        <p:spPr>
          <a:xfrm>
            <a:off x="2457450" y="1805781"/>
            <a:ext cx="7277100" cy="4114800"/>
          </a:xfrm>
          <a:prstGeom prst="rect">
            <a:avLst/>
          </a:prstGeom>
        </p:spPr>
      </p:pic>
    </p:spTree>
    <p:extLst>
      <p:ext uri="{BB962C8B-B14F-4D97-AF65-F5344CB8AC3E}">
        <p14:creationId xmlns:p14="http://schemas.microsoft.com/office/powerpoint/2010/main" val="30975871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9500F5-DCFB-4970-A3A1-7FBA40728DD8}"/>
              </a:ext>
            </a:extLst>
          </p:cNvPr>
          <p:cNvSpPr>
            <a:spLocks noGrp="1"/>
          </p:cNvSpPr>
          <p:nvPr>
            <p:ph type="title"/>
          </p:nvPr>
        </p:nvSpPr>
        <p:spPr>
          <a:xfrm>
            <a:off x="609600" y="-106532"/>
            <a:ext cx="11171068" cy="1524170"/>
          </a:xfrm>
        </p:spPr>
        <p:txBody>
          <a:bodyPr>
            <a:normAutofit fontScale="90000"/>
          </a:bodyPr>
          <a:lstStyle/>
          <a:p>
            <a:br>
              <a:rPr lang="fr-BE" dirty="0"/>
            </a:br>
            <a:r>
              <a:rPr lang="fr-BE" sz="2700" b="1" dirty="0"/>
              <a:t>Figure 2. </a:t>
            </a:r>
            <a:r>
              <a:rPr lang="fr-BE" sz="2700" dirty="0" err="1"/>
              <a:t>Cathepsin</a:t>
            </a:r>
            <a:r>
              <a:rPr lang="fr-BE" sz="2700" dirty="0"/>
              <a:t> B and </a:t>
            </a:r>
            <a:r>
              <a:rPr lang="fr-BE" sz="2700" dirty="0" err="1"/>
              <a:t>irisin</a:t>
            </a:r>
            <a:r>
              <a:rPr lang="fr-BE" sz="2700" dirty="0"/>
              <a:t> cross the </a:t>
            </a:r>
            <a:r>
              <a:rPr lang="fr-BE" sz="2700" dirty="0" err="1"/>
              <a:t>blood</a:t>
            </a:r>
            <a:r>
              <a:rPr lang="fr-BE" sz="2700" dirty="0"/>
              <a:t>–</a:t>
            </a:r>
            <a:r>
              <a:rPr lang="fr-BE" sz="2700" dirty="0" err="1"/>
              <a:t>brain</a:t>
            </a:r>
            <a:r>
              <a:rPr lang="fr-BE" sz="2700" dirty="0"/>
              <a:t> </a:t>
            </a:r>
            <a:r>
              <a:rPr lang="fr-BE" sz="2700" dirty="0" err="1"/>
              <a:t>barrier</a:t>
            </a:r>
            <a:r>
              <a:rPr lang="fr-BE" sz="2700" dirty="0"/>
              <a:t> and </a:t>
            </a:r>
            <a:r>
              <a:rPr lang="fr-BE" sz="2700" dirty="0" err="1"/>
              <a:t>stimulate</a:t>
            </a:r>
            <a:r>
              <a:rPr lang="fr-BE" sz="2700" dirty="0"/>
              <a:t> BDNF production, </a:t>
            </a:r>
            <a:r>
              <a:rPr lang="fr-BE" sz="2700" dirty="0" err="1"/>
              <a:t>which</a:t>
            </a:r>
            <a:r>
              <a:rPr lang="fr-BE" sz="2700" dirty="0"/>
              <a:t> leads to </a:t>
            </a:r>
            <a:r>
              <a:rPr lang="fr-BE" sz="2700" dirty="0" err="1"/>
              <a:t>hippocampal</a:t>
            </a:r>
            <a:r>
              <a:rPr lang="fr-BE" sz="2700" dirty="0"/>
              <a:t> </a:t>
            </a:r>
            <a:r>
              <a:rPr lang="fr-BE" sz="2700" dirty="0" err="1"/>
              <a:t>neurogenesis</a:t>
            </a:r>
            <a:r>
              <a:rPr lang="fr-BE" sz="2700" dirty="0"/>
              <a:t>. IL-6 </a:t>
            </a:r>
            <a:r>
              <a:rPr lang="fr-BE" sz="2700" dirty="0" err="1"/>
              <a:t>stimulates</a:t>
            </a:r>
            <a:r>
              <a:rPr lang="fr-BE" sz="2700" dirty="0"/>
              <a:t> </a:t>
            </a:r>
            <a:r>
              <a:rPr lang="fr-BE" sz="2700" dirty="0" err="1"/>
              <a:t>appetite</a:t>
            </a:r>
            <a:r>
              <a:rPr lang="fr-BE" sz="2700" dirty="0"/>
              <a:t>. </a:t>
            </a:r>
            <a:r>
              <a:rPr lang="fr-BE" sz="2700" dirty="0" err="1"/>
              <a:t>Abbreviations</a:t>
            </a:r>
            <a:r>
              <a:rPr lang="fr-BE" sz="2700" dirty="0"/>
              <a:t>: BDNF, </a:t>
            </a:r>
            <a:r>
              <a:rPr lang="fr-BE" sz="2700" dirty="0" err="1"/>
              <a:t>brain-derived</a:t>
            </a:r>
            <a:r>
              <a:rPr lang="fr-BE" sz="2700" dirty="0"/>
              <a:t> </a:t>
            </a:r>
            <a:r>
              <a:rPr lang="fr-BE" sz="2700" dirty="0" err="1"/>
              <a:t>neurotrophic</a:t>
            </a:r>
            <a:r>
              <a:rPr lang="fr-BE" sz="2700" dirty="0"/>
              <a:t> factor</a:t>
            </a:r>
            <a:endParaRPr lang="fr-BE" dirty="0"/>
          </a:p>
        </p:txBody>
      </p:sp>
      <p:pic>
        <p:nvPicPr>
          <p:cNvPr id="4" name="Espace réservé du contenu 3">
            <a:extLst>
              <a:ext uri="{FF2B5EF4-FFF2-40B4-BE49-F238E27FC236}">
                <a16:creationId xmlns:a16="http://schemas.microsoft.com/office/drawing/2014/main" id="{3C0D91AC-FE9E-452F-A0AF-66FBFC91EABD}"/>
              </a:ext>
            </a:extLst>
          </p:cNvPr>
          <p:cNvPicPr>
            <a:picLocks noGrp="1" noChangeAspect="1"/>
          </p:cNvPicPr>
          <p:nvPr>
            <p:ph idx="1"/>
          </p:nvPr>
        </p:nvPicPr>
        <p:blipFill>
          <a:blip r:embed="rId2"/>
          <a:stretch>
            <a:fillRect/>
          </a:stretch>
        </p:blipFill>
        <p:spPr>
          <a:xfrm>
            <a:off x="3025098" y="1600200"/>
            <a:ext cx="6141804" cy="4525963"/>
          </a:xfrm>
          <a:prstGeom prst="rect">
            <a:avLst/>
          </a:prstGeom>
        </p:spPr>
      </p:pic>
    </p:spTree>
    <p:extLst>
      <p:ext uri="{BB962C8B-B14F-4D97-AF65-F5344CB8AC3E}">
        <p14:creationId xmlns:p14="http://schemas.microsoft.com/office/powerpoint/2010/main" val="40204474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7578E7-2E1B-4490-B419-74BAB195F181}"/>
              </a:ext>
            </a:extLst>
          </p:cNvPr>
          <p:cNvSpPr>
            <a:spLocks noGrp="1"/>
          </p:cNvSpPr>
          <p:nvPr>
            <p:ph type="title"/>
          </p:nvPr>
        </p:nvSpPr>
        <p:spPr/>
        <p:txBody>
          <a:bodyPr>
            <a:noAutofit/>
          </a:bodyPr>
          <a:lstStyle/>
          <a:p>
            <a:r>
              <a:rPr lang="fr-BE" sz="2000" b="1" dirty="0"/>
              <a:t>Figure 3. </a:t>
            </a:r>
            <a:r>
              <a:rPr lang="fr-BE" sz="2000" dirty="0"/>
              <a:t>IL-6 </a:t>
            </a:r>
            <a:r>
              <a:rPr lang="fr-BE" sz="2000" dirty="0" err="1"/>
              <a:t>stimulates</a:t>
            </a:r>
            <a:r>
              <a:rPr lang="fr-BE" sz="2000" dirty="0"/>
              <a:t> </a:t>
            </a:r>
            <a:r>
              <a:rPr lang="fr-BE" sz="2000" dirty="0" err="1"/>
              <a:t>lipolysis</a:t>
            </a:r>
            <a:r>
              <a:rPr lang="fr-BE" sz="2000" dirty="0"/>
              <a:t> </a:t>
            </a:r>
            <a:r>
              <a:rPr lang="fr-BE" sz="2000" dirty="0" err="1"/>
              <a:t>decreases</a:t>
            </a:r>
            <a:r>
              <a:rPr lang="fr-BE" sz="2000" dirty="0"/>
              <a:t> </a:t>
            </a:r>
            <a:r>
              <a:rPr lang="fr-BE" sz="2000" dirty="0" err="1"/>
              <a:t>visceral</a:t>
            </a:r>
            <a:r>
              <a:rPr lang="fr-BE" sz="2000" dirty="0"/>
              <a:t> fat mass. </a:t>
            </a:r>
            <a:r>
              <a:rPr lang="fr-BE" sz="2000" dirty="0" err="1"/>
              <a:t>Irisin</a:t>
            </a:r>
            <a:r>
              <a:rPr lang="fr-BE" sz="2000" dirty="0"/>
              <a:t>, </a:t>
            </a:r>
            <a:r>
              <a:rPr lang="fr-BE" sz="2000" dirty="0" err="1"/>
              <a:t>meteorin</a:t>
            </a:r>
            <a:r>
              <a:rPr lang="fr-BE" sz="2000" dirty="0"/>
              <a:t>-like, and IL-6 have a </a:t>
            </a:r>
            <a:r>
              <a:rPr lang="fr-BE" sz="2000" dirty="0" err="1"/>
              <a:t>role</a:t>
            </a:r>
            <a:r>
              <a:rPr lang="fr-BE" sz="2000" dirty="0"/>
              <a:t> in “browning” of white adipose tissue. IL-6 and BDNF </a:t>
            </a:r>
            <a:r>
              <a:rPr lang="fr-BE" sz="2000" dirty="0" err="1"/>
              <a:t>stimulate</a:t>
            </a:r>
            <a:r>
              <a:rPr lang="fr-BE" sz="2000" dirty="0"/>
              <a:t> AMPK activation. </a:t>
            </a:r>
            <a:br>
              <a:rPr lang="fr-BE" sz="2000" dirty="0"/>
            </a:br>
            <a:r>
              <a:rPr lang="fr-BE" sz="2000" dirty="0" err="1"/>
              <a:t>Abbreviations</a:t>
            </a:r>
            <a:r>
              <a:rPr lang="fr-BE" sz="2000" dirty="0"/>
              <a:t>: AMPK, 5′-AMP-activated </a:t>
            </a:r>
            <a:r>
              <a:rPr lang="fr-BE" sz="2000" dirty="0" err="1"/>
              <a:t>protein</a:t>
            </a:r>
            <a:r>
              <a:rPr lang="fr-BE" sz="2000" dirty="0"/>
              <a:t> kinase; BDNF, </a:t>
            </a:r>
            <a:r>
              <a:rPr lang="fr-BE" sz="2000" dirty="0" err="1"/>
              <a:t>brain-derived</a:t>
            </a:r>
            <a:r>
              <a:rPr lang="fr-BE" sz="2000" dirty="0"/>
              <a:t> </a:t>
            </a:r>
            <a:r>
              <a:rPr lang="fr-BE" sz="2000" dirty="0" err="1"/>
              <a:t>neurotrophic</a:t>
            </a:r>
            <a:r>
              <a:rPr lang="fr-BE" sz="2000" dirty="0"/>
              <a:t> factor</a:t>
            </a:r>
          </a:p>
        </p:txBody>
      </p:sp>
      <p:pic>
        <p:nvPicPr>
          <p:cNvPr id="4" name="Espace réservé du contenu 3">
            <a:extLst>
              <a:ext uri="{FF2B5EF4-FFF2-40B4-BE49-F238E27FC236}">
                <a16:creationId xmlns:a16="http://schemas.microsoft.com/office/drawing/2014/main" id="{F39B5A5A-D4A8-4B80-B562-D4830FE05F81}"/>
              </a:ext>
            </a:extLst>
          </p:cNvPr>
          <p:cNvPicPr>
            <a:picLocks noGrp="1" noChangeAspect="1"/>
          </p:cNvPicPr>
          <p:nvPr>
            <p:ph idx="1"/>
          </p:nvPr>
        </p:nvPicPr>
        <p:blipFill>
          <a:blip r:embed="rId2"/>
          <a:stretch>
            <a:fillRect/>
          </a:stretch>
        </p:blipFill>
        <p:spPr>
          <a:xfrm>
            <a:off x="3821293" y="1600200"/>
            <a:ext cx="4549413" cy="4525963"/>
          </a:xfrm>
          <a:prstGeom prst="rect">
            <a:avLst/>
          </a:prstGeom>
        </p:spPr>
      </p:pic>
    </p:spTree>
    <p:extLst>
      <p:ext uri="{BB962C8B-B14F-4D97-AF65-F5344CB8AC3E}">
        <p14:creationId xmlns:p14="http://schemas.microsoft.com/office/powerpoint/2010/main" val="3507330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D0A9192-58E2-4071-89F8-44E287B9D64A}"/>
              </a:ext>
            </a:extLst>
          </p:cNvPr>
          <p:cNvSpPr>
            <a:spLocks noGrp="1"/>
          </p:cNvSpPr>
          <p:nvPr>
            <p:ph type="title"/>
          </p:nvPr>
        </p:nvSpPr>
        <p:spPr/>
        <p:txBody>
          <a:bodyPr/>
          <a:lstStyle/>
          <a:p>
            <a:endParaRPr lang="fr-BE"/>
          </a:p>
        </p:txBody>
      </p:sp>
      <p:pic>
        <p:nvPicPr>
          <p:cNvPr id="5" name="Espace réservé du contenu 4">
            <a:extLst>
              <a:ext uri="{FF2B5EF4-FFF2-40B4-BE49-F238E27FC236}">
                <a16:creationId xmlns:a16="http://schemas.microsoft.com/office/drawing/2014/main" id="{A59E0F5F-777E-4BEA-B82C-50DEAB53D8B2}"/>
              </a:ext>
            </a:extLst>
          </p:cNvPr>
          <p:cNvPicPr>
            <a:picLocks noGrp="1" noChangeAspect="1"/>
          </p:cNvPicPr>
          <p:nvPr>
            <p:ph idx="1"/>
          </p:nvPr>
        </p:nvPicPr>
        <p:blipFill>
          <a:blip r:embed="rId2"/>
          <a:stretch>
            <a:fillRect/>
          </a:stretch>
        </p:blipFill>
        <p:spPr>
          <a:xfrm>
            <a:off x="3994021" y="1600200"/>
            <a:ext cx="4203957" cy="4525963"/>
          </a:xfrm>
        </p:spPr>
      </p:pic>
    </p:spTree>
    <p:extLst>
      <p:ext uri="{BB962C8B-B14F-4D97-AF65-F5344CB8AC3E}">
        <p14:creationId xmlns:p14="http://schemas.microsoft.com/office/powerpoint/2010/main" val="18207471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E551DEF-1C3B-4090-96F3-A2CB93A791E4}"/>
              </a:ext>
            </a:extLst>
          </p:cNvPr>
          <p:cNvSpPr>
            <a:spLocks noGrp="1"/>
          </p:cNvSpPr>
          <p:nvPr>
            <p:ph type="title"/>
          </p:nvPr>
        </p:nvSpPr>
        <p:spPr/>
        <p:txBody>
          <a:bodyPr>
            <a:normAutofit fontScale="90000"/>
          </a:bodyPr>
          <a:lstStyle/>
          <a:p>
            <a:br>
              <a:rPr lang="en-US" sz="2700" b="1" dirty="0"/>
            </a:br>
            <a:r>
              <a:rPr lang="en-US" sz="2700" b="1" dirty="0"/>
              <a:t>Figure 4. </a:t>
            </a:r>
            <a:r>
              <a:rPr lang="en-US" sz="2700" dirty="0" err="1"/>
              <a:t>Decorin</a:t>
            </a:r>
            <a:r>
              <a:rPr lang="en-US" sz="2700" dirty="0"/>
              <a:t>, IL-6, IGF-1, and FGF-2 positively regulate bone formation. Abbreviations: FGF-2, fibroblast growth factor 2; IGF-1, insulin-like growth factor I.</a:t>
            </a:r>
            <a:br>
              <a:rPr lang="en-US" dirty="0"/>
            </a:br>
            <a:endParaRPr lang="fr-BE" dirty="0"/>
          </a:p>
        </p:txBody>
      </p:sp>
      <p:pic>
        <p:nvPicPr>
          <p:cNvPr id="4" name="Espace réservé du contenu 3">
            <a:extLst>
              <a:ext uri="{FF2B5EF4-FFF2-40B4-BE49-F238E27FC236}">
                <a16:creationId xmlns:a16="http://schemas.microsoft.com/office/drawing/2014/main" id="{0EDE538D-561A-49F0-9D16-ADD61B3C2B01}"/>
              </a:ext>
            </a:extLst>
          </p:cNvPr>
          <p:cNvPicPr>
            <a:picLocks noGrp="1" noChangeAspect="1"/>
          </p:cNvPicPr>
          <p:nvPr>
            <p:ph idx="1"/>
          </p:nvPr>
        </p:nvPicPr>
        <p:blipFill>
          <a:blip r:embed="rId2"/>
          <a:stretch>
            <a:fillRect/>
          </a:stretch>
        </p:blipFill>
        <p:spPr>
          <a:xfrm>
            <a:off x="3209660" y="1600200"/>
            <a:ext cx="5772680" cy="4525963"/>
          </a:xfrm>
          <a:prstGeom prst="rect">
            <a:avLst/>
          </a:prstGeom>
        </p:spPr>
      </p:pic>
    </p:spTree>
    <p:extLst>
      <p:ext uri="{BB962C8B-B14F-4D97-AF65-F5344CB8AC3E}">
        <p14:creationId xmlns:p14="http://schemas.microsoft.com/office/powerpoint/2010/main" val="27303360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ACDF47-0678-4C73-AD2F-4001D5D7556D}"/>
              </a:ext>
            </a:extLst>
          </p:cNvPr>
          <p:cNvSpPr>
            <a:spLocks noGrp="1"/>
          </p:cNvSpPr>
          <p:nvPr>
            <p:ph type="title"/>
          </p:nvPr>
        </p:nvSpPr>
        <p:spPr/>
        <p:txBody>
          <a:bodyPr>
            <a:normAutofit fontScale="90000"/>
          </a:bodyPr>
          <a:lstStyle/>
          <a:p>
            <a:br>
              <a:rPr lang="fr-BE" sz="2200" b="1" dirty="0"/>
            </a:br>
            <a:r>
              <a:rPr lang="fr-BE" sz="2200" b="1" dirty="0"/>
              <a:t>Figure 5. </a:t>
            </a:r>
            <a:r>
              <a:rPr lang="fr-BE" sz="2200" dirty="0" err="1"/>
              <a:t>Angiogenin</a:t>
            </a:r>
            <a:r>
              <a:rPr lang="fr-BE" sz="2200" dirty="0"/>
              <a:t>, </a:t>
            </a:r>
            <a:r>
              <a:rPr lang="fr-BE" sz="2200" dirty="0" err="1"/>
              <a:t>osteoprotegerin</a:t>
            </a:r>
            <a:r>
              <a:rPr lang="fr-BE" sz="2200" dirty="0"/>
              <a:t>, and IL-6 </a:t>
            </a:r>
            <a:r>
              <a:rPr lang="fr-BE" sz="2200" dirty="0" err="1"/>
              <a:t>possess</a:t>
            </a:r>
            <a:r>
              <a:rPr lang="fr-BE" sz="2200" dirty="0"/>
              <a:t> </a:t>
            </a:r>
            <a:r>
              <a:rPr lang="fr-BE" sz="2200" dirty="0" err="1"/>
              <a:t>pancreatic</a:t>
            </a:r>
            <a:r>
              <a:rPr lang="fr-BE" sz="2200" dirty="0"/>
              <a:t> </a:t>
            </a:r>
            <a:r>
              <a:rPr lang="el-GR" sz="2200" dirty="0"/>
              <a:t>β-</a:t>
            </a:r>
            <a:r>
              <a:rPr lang="fr-BE" sz="2200" dirty="0" err="1"/>
              <a:t>cell</a:t>
            </a:r>
            <a:r>
              <a:rPr lang="fr-BE" sz="2200" dirty="0"/>
              <a:t> protective actions </a:t>
            </a:r>
            <a:r>
              <a:rPr lang="fr-BE" sz="2200" dirty="0" err="1"/>
              <a:t>against</a:t>
            </a:r>
            <a:r>
              <a:rPr lang="fr-BE" sz="2200" dirty="0"/>
              <a:t> </a:t>
            </a:r>
            <a:r>
              <a:rPr lang="fr-BE" sz="2200" dirty="0" err="1"/>
              <a:t>proinflammatory</a:t>
            </a:r>
            <a:r>
              <a:rPr lang="fr-BE" sz="2200" dirty="0"/>
              <a:t> cytokines. IL-6 </a:t>
            </a:r>
            <a:r>
              <a:rPr lang="fr-BE" sz="2200" dirty="0" err="1"/>
              <a:t>increases</a:t>
            </a:r>
            <a:r>
              <a:rPr lang="fr-BE" sz="2200" dirty="0"/>
              <a:t> </a:t>
            </a:r>
            <a:r>
              <a:rPr lang="fr-BE" sz="2200" dirty="0" err="1"/>
              <a:t>insulin</a:t>
            </a:r>
            <a:r>
              <a:rPr lang="fr-BE" sz="2200" dirty="0"/>
              <a:t> </a:t>
            </a:r>
            <a:r>
              <a:rPr lang="fr-BE" sz="2200" dirty="0" err="1"/>
              <a:t>secretion</a:t>
            </a:r>
            <a:r>
              <a:rPr lang="fr-BE" sz="2200" dirty="0"/>
              <a:t> by </a:t>
            </a:r>
            <a:r>
              <a:rPr lang="fr-BE" sz="2200" dirty="0" err="1"/>
              <a:t>inducing</a:t>
            </a:r>
            <a:r>
              <a:rPr lang="fr-BE" sz="2200" dirty="0"/>
              <a:t> the expression of GLP-1 by the L </a:t>
            </a:r>
            <a:r>
              <a:rPr lang="fr-BE" sz="2200" dirty="0" err="1"/>
              <a:t>cells</a:t>
            </a:r>
            <a:r>
              <a:rPr lang="fr-BE" sz="2200" dirty="0"/>
              <a:t> of the intestine. </a:t>
            </a:r>
            <a:r>
              <a:rPr lang="fr-BE" sz="2200" dirty="0" err="1"/>
              <a:t>Abbreviations</a:t>
            </a:r>
            <a:r>
              <a:rPr lang="fr-BE" sz="2200" dirty="0"/>
              <a:t>: GLP-1, glucagon-like peptide 1.</a:t>
            </a:r>
            <a:br>
              <a:rPr lang="fr-BE" dirty="0"/>
            </a:br>
            <a:endParaRPr lang="fr-BE" dirty="0"/>
          </a:p>
        </p:txBody>
      </p:sp>
      <p:pic>
        <p:nvPicPr>
          <p:cNvPr id="4" name="Espace réservé du contenu 3">
            <a:extLst>
              <a:ext uri="{FF2B5EF4-FFF2-40B4-BE49-F238E27FC236}">
                <a16:creationId xmlns:a16="http://schemas.microsoft.com/office/drawing/2014/main" id="{ECA9BE5C-E4D6-4E36-9A39-6E7544CC38BD}"/>
              </a:ext>
            </a:extLst>
          </p:cNvPr>
          <p:cNvPicPr>
            <a:picLocks noGrp="1" noChangeAspect="1"/>
          </p:cNvPicPr>
          <p:nvPr>
            <p:ph idx="1"/>
          </p:nvPr>
        </p:nvPicPr>
        <p:blipFill>
          <a:blip r:embed="rId2"/>
          <a:stretch>
            <a:fillRect/>
          </a:stretch>
        </p:blipFill>
        <p:spPr>
          <a:xfrm>
            <a:off x="3870880" y="1600200"/>
            <a:ext cx="4450239" cy="4525963"/>
          </a:xfrm>
          <a:prstGeom prst="rect">
            <a:avLst/>
          </a:prstGeom>
        </p:spPr>
      </p:pic>
    </p:spTree>
    <p:extLst>
      <p:ext uri="{BB962C8B-B14F-4D97-AF65-F5344CB8AC3E}">
        <p14:creationId xmlns:p14="http://schemas.microsoft.com/office/powerpoint/2010/main" val="33784219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AD1466-6C4E-473F-9BAF-628353F183E4}"/>
              </a:ext>
            </a:extLst>
          </p:cNvPr>
          <p:cNvSpPr>
            <a:spLocks noGrp="1"/>
          </p:cNvSpPr>
          <p:nvPr>
            <p:ph type="title"/>
          </p:nvPr>
        </p:nvSpPr>
        <p:spPr/>
        <p:txBody>
          <a:bodyPr>
            <a:normAutofit fontScale="90000"/>
          </a:bodyPr>
          <a:lstStyle/>
          <a:p>
            <a:br>
              <a:rPr lang="fr-BE" sz="2200" b="1" dirty="0"/>
            </a:br>
            <a:br>
              <a:rPr lang="fr-BE" sz="2200" b="1" dirty="0"/>
            </a:br>
            <a:r>
              <a:rPr lang="fr-BE" sz="2200" b="1" dirty="0"/>
              <a:t>Figure 6. </a:t>
            </a:r>
            <a:r>
              <a:rPr lang="fr-BE" sz="2200" dirty="0"/>
              <a:t>IL-6 has anti-</a:t>
            </a:r>
            <a:r>
              <a:rPr lang="fr-BE" sz="2200" dirty="0" err="1"/>
              <a:t>inflammatory</a:t>
            </a:r>
            <a:r>
              <a:rPr lang="fr-BE" sz="2200" dirty="0"/>
              <a:t> </a:t>
            </a:r>
            <a:r>
              <a:rPr lang="fr-BE" sz="2200" dirty="0" err="1"/>
              <a:t>effects</a:t>
            </a:r>
            <a:r>
              <a:rPr lang="fr-BE" sz="2200" dirty="0"/>
              <a:t> as </a:t>
            </a:r>
            <a:r>
              <a:rPr lang="fr-BE" sz="2200" dirty="0" err="1"/>
              <a:t>it</a:t>
            </a:r>
            <a:r>
              <a:rPr lang="fr-BE" sz="2200" dirty="0"/>
              <a:t> </a:t>
            </a:r>
            <a:r>
              <a:rPr lang="fr-BE" sz="2200" dirty="0" err="1"/>
              <a:t>inhibits</a:t>
            </a:r>
            <a:r>
              <a:rPr lang="fr-BE" sz="2200" dirty="0"/>
              <a:t> TNF production and </a:t>
            </a:r>
            <a:r>
              <a:rPr lang="fr-BE" sz="2200" dirty="0" err="1"/>
              <a:t>stimulates</a:t>
            </a:r>
            <a:r>
              <a:rPr lang="fr-BE" sz="2200" dirty="0"/>
              <a:t> the production of IL-1ra and IL-10. IL-6 </a:t>
            </a:r>
            <a:r>
              <a:rPr lang="fr-BE" sz="2200" dirty="0" err="1"/>
              <a:t>stimulates</a:t>
            </a:r>
            <a:r>
              <a:rPr lang="fr-BE" sz="2200" dirty="0"/>
              <a:t> cortisol production and </a:t>
            </a:r>
            <a:r>
              <a:rPr lang="fr-BE" sz="2200" dirty="0" err="1"/>
              <a:t>thereby</a:t>
            </a:r>
            <a:r>
              <a:rPr lang="fr-BE" sz="2200" dirty="0"/>
              <a:t> </a:t>
            </a:r>
            <a:r>
              <a:rPr lang="fr-BE" sz="2200" dirty="0" err="1"/>
              <a:t>induces</a:t>
            </a:r>
            <a:r>
              <a:rPr lang="fr-BE" sz="2200" dirty="0"/>
              <a:t> </a:t>
            </a:r>
            <a:r>
              <a:rPr lang="fr-BE" sz="2200" dirty="0" err="1"/>
              <a:t>neutrocytosis</a:t>
            </a:r>
            <a:r>
              <a:rPr lang="fr-BE" sz="2200" dirty="0"/>
              <a:t> and </a:t>
            </a:r>
            <a:r>
              <a:rPr lang="fr-BE" sz="2200" dirty="0" err="1"/>
              <a:t>lymphopenia</a:t>
            </a:r>
            <a:r>
              <a:rPr lang="fr-BE" sz="2200" dirty="0"/>
              <a:t>. </a:t>
            </a:r>
            <a:r>
              <a:rPr lang="fr-BE" sz="2200" dirty="0" err="1"/>
              <a:t>Abbreviations</a:t>
            </a:r>
            <a:r>
              <a:rPr lang="fr-BE" sz="2200" dirty="0"/>
              <a:t>: IL-1ra, IL-1 </a:t>
            </a:r>
            <a:r>
              <a:rPr lang="fr-BE" sz="2200" dirty="0" err="1"/>
              <a:t>receptor</a:t>
            </a:r>
            <a:r>
              <a:rPr lang="fr-BE" sz="2200" dirty="0"/>
              <a:t> </a:t>
            </a:r>
            <a:r>
              <a:rPr lang="fr-BE" sz="2200" dirty="0" err="1"/>
              <a:t>antagonist</a:t>
            </a:r>
            <a:r>
              <a:rPr lang="fr-BE" sz="2200" dirty="0"/>
              <a:t>; TNF, </a:t>
            </a:r>
            <a:r>
              <a:rPr lang="fr-BE" sz="2200" dirty="0" err="1"/>
              <a:t>tumor</a:t>
            </a:r>
            <a:r>
              <a:rPr lang="fr-BE" sz="2200" dirty="0"/>
              <a:t> </a:t>
            </a:r>
            <a:r>
              <a:rPr lang="fr-BE" sz="2200" dirty="0" err="1"/>
              <a:t>necrosis</a:t>
            </a:r>
            <a:r>
              <a:rPr lang="fr-BE" sz="2200" dirty="0"/>
              <a:t> factor.</a:t>
            </a:r>
            <a:br>
              <a:rPr lang="fr-BE" dirty="0"/>
            </a:br>
            <a:endParaRPr lang="fr-BE" dirty="0"/>
          </a:p>
        </p:txBody>
      </p:sp>
      <p:pic>
        <p:nvPicPr>
          <p:cNvPr id="4" name="Espace réservé du contenu 3">
            <a:extLst>
              <a:ext uri="{FF2B5EF4-FFF2-40B4-BE49-F238E27FC236}">
                <a16:creationId xmlns:a16="http://schemas.microsoft.com/office/drawing/2014/main" id="{B1B11677-44BE-4EC6-98A6-6D0375BD5B15}"/>
              </a:ext>
            </a:extLst>
          </p:cNvPr>
          <p:cNvPicPr>
            <a:picLocks noGrp="1" noChangeAspect="1"/>
          </p:cNvPicPr>
          <p:nvPr>
            <p:ph idx="1"/>
          </p:nvPr>
        </p:nvPicPr>
        <p:blipFill>
          <a:blip r:embed="rId2"/>
          <a:stretch>
            <a:fillRect/>
          </a:stretch>
        </p:blipFill>
        <p:spPr>
          <a:xfrm>
            <a:off x="3867656" y="1600200"/>
            <a:ext cx="4456688" cy="4525963"/>
          </a:xfrm>
          <a:prstGeom prst="rect">
            <a:avLst/>
          </a:prstGeom>
        </p:spPr>
      </p:pic>
    </p:spTree>
    <p:extLst>
      <p:ext uri="{BB962C8B-B14F-4D97-AF65-F5344CB8AC3E}">
        <p14:creationId xmlns:p14="http://schemas.microsoft.com/office/powerpoint/2010/main" val="18495277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59ED18-AEEA-4B34-843E-F1E024D9F421}"/>
              </a:ext>
            </a:extLst>
          </p:cNvPr>
          <p:cNvSpPr>
            <a:spLocks noGrp="1"/>
          </p:cNvSpPr>
          <p:nvPr>
            <p:ph type="title"/>
          </p:nvPr>
        </p:nvSpPr>
        <p:spPr/>
        <p:txBody>
          <a:bodyPr>
            <a:normAutofit fontScale="90000"/>
          </a:bodyPr>
          <a:lstStyle/>
          <a:p>
            <a:r>
              <a:rPr lang="fr-BE" dirty="0"/>
              <a:t>En résumé, danse avec tes copines les </a:t>
            </a:r>
            <a:r>
              <a:rPr lang="fr-BE" dirty="0" err="1"/>
              <a:t>myokines</a:t>
            </a:r>
            <a:endParaRPr lang="fr-BE" dirty="0"/>
          </a:p>
        </p:txBody>
      </p:sp>
      <p:sp>
        <p:nvSpPr>
          <p:cNvPr id="3" name="Espace réservé du contenu 2">
            <a:extLst>
              <a:ext uri="{FF2B5EF4-FFF2-40B4-BE49-F238E27FC236}">
                <a16:creationId xmlns:a16="http://schemas.microsoft.com/office/drawing/2014/main" id="{00A2602B-EAD0-4A04-B1B8-2CC242CCDAAF}"/>
              </a:ext>
            </a:extLst>
          </p:cNvPr>
          <p:cNvSpPr>
            <a:spLocks noGrp="1"/>
          </p:cNvSpPr>
          <p:nvPr>
            <p:ph idx="1"/>
          </p:nvPr>
        </p:nvSpPr>
        <p:spPr/>
        <p:txBody>
          <a:bodyPr>
            <a:normAutofit fontScale="70000" lnSpcReduction="20000"/>
          </a:bodyPr>
          <a:lstStyle/>
          <a:p>
            <a:r>
              <a:rPr lang="fr-BE" b="1" dirty="0"/>
              <a:t>Figure 7. </a:t>
            </a:r>
            <a:r>
              <a:rPr lang="fr-BE" dirty="0" err="1"/>
              <a:t>Cathepsin</a:t>
            </a:r>
            <a:r>
              <a:rPr lang="fr-BE" dirty="0"/>
              <a:t> B and </a:t>
            </a:r>
            <a:r>
              <a:rPr lang="fr-BE" dirty="0" err="1"/>
              <a:t>irisin</a:t>
            </a:r>
            <a:r>
              <a:rPr lang="fr-BE" dirty="0"/>
              <a:t> cross the </a:t>
            </a:r>
            <a:r>
              <a:rPr lang="fr-BE" dirty="0" err="1"/>
              <a:t>blood</a:t>
            </a:r>
            <a:r>
              <a:rPr lang="fr-BE" dirty="0"/>
              <a:t>–</a:t>
            </a:r>
            <a:r>
              <a:rPr lang="fr-BE" dirty="0" err="1"/>
              <a:t>brain</a:t>
            </a:r>
            <a:r>
              <a:rPr lang="fr-BE" dirty="0"/>
              <a:t> </a:t>
            </a:r>
            <a:r>
              <a:rPr lang="fr-BE" dirty="0" err="1"/>
              <a:t>barrier</a:t>
            </a:r>
            <a:r>
              <a:rPr lang="fr-BE" dirty="0"/>
              <a:t> and </a:t>
            </a:r>
            <a:r>
              <a:rPr lang="fr-BE" dirty="0" err="1"/>
              <a:t>stimulate</a:t>
            </a:r>
            <a:r>
              <a:rPr lang="fr-BE" dirty="0"/>
              <a:t> BDNF production and </a:t>
            </a:r>
            <a:r>
              <a:rPr lang="fr-BE" dirty="0" err="1"/>
              <a:t>hippocampal</a:t>
            </a:r>
            <a:r>
              <a:rPr lang="fr-BE" dirty="0"/>
              <a:t> </a:t>
            </a:r>
            <a:r>
              <a:rPr lang="fr-BE" dirty="0" err="1"/>
              <a:t>neurogenesis</a:t>
            </a:r>
            <a:r>
              <a:rPr lang="fr-BE" dirty="0"/>
              <a:t>. IL-6 </a:t>
            </a:r>
            <a:r>
              <a:rPr lang="fr-BE" dirty="0" err="1"/>
              <a:t>stimulates</a:t>
            </a:r>
            <a:r>
              <a:rPr lang="fr-BE" dirty="0"/>
              <a:t> </a:t>
            </a:r>
            <a:r>
              <a:rPr lang="fr-BE" dirty="0" err="1"/>
              <a:t>appetite</a:t>
            </a:r>
            <a:r>
              <a:rPr lang="fr-BE" dirty="0"/>
              <a:t> and </a:t>
            </a:r>
            <a:r>
              <a:rPr lang="fr-BE" dirty="0" err="1"/>
              <a:t>lipolysis</a:t>
            </a:r>
            <a:r>
              <a:rPr lang="fr-BE" dirty="0"/>
              <a:t> and </a:t>
            </a:r>
            <a:r>
              <a:rPr lang="fr-BE" dirty="0" err="1"/>
              <a:t>decreases</a:t>
            </a:r>
            <a:r>
              <a:rPr lang="fr-BE" dirty="0"/>
              <a:t> </a:t>
            </a:r>
            <a:r>
              <a:rPr lang="fr-BE" dirty="0" err="1"/>
              <a:t>visceral</a:t>
            </a:r>
            <a:r>
              <a:rPr lang="fr-BE" dirty="0"/>
              <a:t> fat mass. </a:t>
            </a:r>
            <a:r>
              <a:rPr lang="fr-BE" dirty="0" err="1"/>
              <a:t>Irisin</a:t>
            </a:r>
            <a:r>
              <a:rPr lang="fr-BE" dirty="0"/>
              <a:t>, </a:t>
            </a:r>
            <a:r>
              <a:rPr lang="fr-BE" dirty="0" err="1"/>
              <a:t>meteorin</a:t>
            </a:r>
            <a:r>
              <a:rPr lang="fr-BE" dirty="0"/>
              <a:t>-like, and IL-6 have a </a:t>
            </a:r>
            <a:r>
              <a:rPr lang="fr-BE" dirty="0" err="1"/>
              <a:t>role</a:t>
            </a:r>
            <a:r>
              <a:rPr lang="fr-BE" dirty="0"/>
              <a:t> in “browning” of white adipose tissue. IL-15 </a:t>
            </a:r>
            <a:r>
              <a:rPr lang="fr-BE" dirty="0" err="1"/>
              <a:t>improves</a:t>
            </a:r>
            <a:r>
              <a:rPr lang="fr-BE" dirty="0"/>
              <a:t> </a:t>
            </a:r>
            <a:r>
              <a:rPr lang="fr-BE" dirty="0" err="1"/>
              <a:t>aging</a:t>
            </a:r>
            <a:r>
              <a:rPr lang="fr-BE" dirty="0"/>
              <a:t> skin. </a:t>
            </a:r>
            <a:r>
              <a:rPr lang="fr-BE" dirty="0" err="1"/>
              <a:t>Decorin</a:t>
            </a:r>
            <a:r>
              <a:rPr lang="fr-BE" dirty="0"/>
              <a:t>, IL-6, IGF-1 and FGF-2 </a:t>
            </a:r>
            <a:r>
              <a:rPr lang="fr-BE" dirty="0" err="1"/>
              <a:t>positively</a:t>
            </a:r>
            <a:r>
              <a:rPr lang="fr-BE" dirty="0"/>
              <a:t> </a:t>
            </a:r>
            <a:r>
              <a:rPr lang="fr-BE" dirty="0" err="1"/>
              <a:t>regulate</a:t>
            </a:r>
            <a:r>
              <a:rPr lang="fr-BE" dirty="0"/>
              <a:t> </a:t>
            </a:r>
            <a:r>
              <a:rPr lang="fr-BE" dirty="0" err="1"/>
              <a:t>bone</a:t>
            </a:r>
            <a:r>
              <a:rPr lang="fr-BE" dirty="0"/>
              <a:t> formation. </a:t>
            </a:r>
            <a:r>
              <a:rPr lang="fr-BE" dirty="0" err="1"/>
              <a:t>Myostatin</a:t>
            </a:r>
            <a:r>
              <a:rPr lang="fr-BE" dirty="0"/>
              <a:t> </a:t>
            </a:r>
            <a:r>
              <a:rPr lang="fr-BE" dirty="0" err="1"/>
              <a:t>negatively</a:t>
            </a:r>
            <a:r>
              <a:rPr lang="fr-BE" dirty="0"/>
              <a:t> </a:t>
            </a:r>
            <a:r>
              <a:rPr lang="fr-BE" dirty="0" err="1"/>
              <a:t>regulate</a:t>
            </a:r>
            <a:r>
              <a:rPr lang="fr-BE" dirty="0"/>
              <a:t> </a:t>
            </a:r>
            <a:r>
              <a:rPr lang="fr-BE" dirty="0" err="1"/>
              <a:t>bone</a:t>
            </a:r>
            <a:r>
              <a:rPr lang="fr-BE" dirty="0"/>
              <a:t> formation. </a:t>
            </a:r>
            <a:r>
              <a:rPr lang="fr-BE" dirty="0" err="1"/>
              <a:t>Musclin</a:t>
            </a:r>
            <a:r>
              <a:rPr lang="fr-BE" dirty="0"/>
              <a:t>, LIF, IL-4, IL-6, IL-7, and IL-15 </a:t>
            </a:r>
            <a:r>
              <a:rPr lang="fr-BE" dirty="0" err="1"/>
              <a:t>promote</a:t>
            </a:r>
            <a:r>
              <a:rPr lang="fr-BE" dirty="0"/>
              <a:t> muscle </a:t>
            </a:r>
            <a:r>
              <a:rPr lang="fr-BE" dirty="0" err="1"/>
              <a:t>hypertrophy</a:t>
            </a:r>
            <a:r>
              <a:rPr lang="fr-BE" dirty="0"/>
              <a:t>. </a:t>
            </a:r>
            <a:r>
              <a:rPr lang="fr-BE" dirty="0" err="1"/>
              <a:t>Myostatin</a:t>
            </a:r>
            <a:r>
              <a:rPr lang="fr-BE" dirty="0"/>
              <a:t> </a:t>
            </a:r>
            <a:r>
              <a:rPr lang="fr-BE" dirty="0" err="1"/>
              <a:t>inhibits</a:t>
            </a:r>
            <a:r>
              <a:rPr lang="fr-BE" dirty="0"/>
              <a:t> muscle </a:t>
            </a:r>
            <a:r>
              <a:rPr lang="fr-BE" dirty="0" err="1"/>
              <a:t>hypertrophy</a:t>
            </a:r>
            <a:r>
              <a:rPr lang="fr-BE" dirty="0"/>
              <a:t>. BDNF and IL-6 are </a:t>
            </a:r>
            <a:r>
              <a:rPr lang="fr-BE" dirty="0" err="1"/>
              <a:t>involved</a:t>
            </a:r>
            <a:r>
              <a:rPr lang="fr-BE" dirty="0"/>
              <a:t> in AMPK-</a:t>
            </a:r>
            <a:r>
              <a:rPr lang="fr-BE" dirty="0" err="1"/>
              <a:t>mediated</a:t>
            </a:r>
            <a:r>
              <a:rPr lang="fr-BE" dirty="0"/>
              <a:t> fat </a:t>
            </a:r>
            <a:r>
              <a:rPr lang="fr-BE" dirty="0" err="1"/>
              <a:t>oxidation</a:t>
            </a:r>
            <a:r>
              <a:rPr lang="fr-BE" dirty="0"/>
              <a:t>. IL-6 </a:t>
            </a:r>
            <a:r>
              <a:rPr lang="fr-BE" dirty="0" err="1"/>
              <a:t>enhances</a:t>
            </a:r>
            <a:r>
              <a:rPr lang="fr-BE" dirty="0"/>
              <a:t> </a:t>
            </a:r>
            <a:r>
              <a:rPr lang="fr-BE" dirty="0" err="1"/>
              <a:t>insulin-stimulated</a:t>
            </a:r>
            <a:r>
              <a:rPr lang="fr-BE" dirty="0"/>
              <a:t> glucose </a:t>
            </a:r>
            <a:r>
              <a:rPr lang="fr-BE" dirty="0" err="1"/>
              <a:t>uptake</a:t>
            </a:r>
            <a:r>
              <a:rPr lang="fr-BE" dirty="0"/>
              <a:t> and </a:t>
            </a:r>
            <a:r>
              <a:rPr lang="fr-BE" dirty="0" err="1"/>
              <a:t>stimulates</a:t>
            </a:r>
            <a:r>
              <a:rPr lang="fr-BE" dirty="0"/>
              <a:t> glucose output </a:t>
            </a:r>
            <a:r>
              <a:rPr lang="fr-BE" dirty="0" err="1"/>
              <a:t>from</a:t>
            </a:r>
            <a:r>
              <a:rPr lang="fr-BE" dirty="0"/>
              <a:t> the </a:t>
            </a:r>
            <a:r>
              <a:rPr lang="fr-BE" dirty="0" err="1"/>
              <a:t>liver</a:t>
            </a:r>
            <a:r>
              <a:rPr lang="fr-BE" dirty="0"/>
              <a:t>, but </a:t>
            </a:r>
            <a:r>
              <a:rPr lang="fr-BE" dirty="0" err="1"/>
              <a:t>only</a:t>
            </a:r>
            <a:r>
              <a:rPr lang="fr-BE" dirty="0"/>
              <a:t> </a:t>
            </a:r>
            <a:r>
              <a:rPr lang="fr-BE" dirty="0" err="1"/>
              <a:t>during</a:t>
            </a:r>
            <a:r>
              <a:rPr lang="fr-BE" dirty="0"/>
              <a:t> </a:t>
            </a:r>
            <a:r>
              <a:rPr lang="fr-BE" dirty="0" err="1"/>
              <a:t>exercise</a:t>
            </a:r>
            <a:r>
              <a:rPr lang="fr-BE" dirty="0"/>
              <a:t>. IL-6 </a:t>
            </a:r>
            <a:r>
              <a:rPr lang="fr-BE" dirty="0" err="1"/>
              <a:t>increases</a:t>
            </a:r>
            <a:r>
              <a:rPr lang="fr-BE" dirty="0"/>
              <a:t> </a:t>
            </a:r>
            <a:r>
              <a:rPr lang="fr-BE" dirty="0" err="1"/>
              <a:t>insulin</a:t>
            </a:r>
            <a:r>
              <a:rPr lang="fr-BE" dirty="0"/>
              <a:t> </a:t>
            </a:r>
            <a:r>
              <a:rPr lang="fr-BE" dirty="0" err="1"/>
              <a:t>secretion</a:t>
            </a:r>
            <a:r>
              <a:rPr lang="fr-BE" dirty="0"/>
              <a:t> by </a:t>
            </a:r>
            <a:r>
              <a:rPr lang="fr-BE" dirty="0" err="1"/>
              <a:t>inducing</a:t>
            </a:r>
            <a:r>
              <a:rPr lang="fr-BE" dirty="0"/>
              <a:t> the expression of GLP-1 by the L </a:t>
            </a:r>
            <a:r>
              <a:rPr lang="fr-BE" dirty="0" err="1"/>
              <a:t>cells</a:t>
            </a:r>
            <a:r>
              <a:rPr lang="fr-BE" dirty="0"/>
              <a:t> of the intestine. IL-6 has anti-</a:t>
            </a:r>
            <a:r>
              <a:rPr lang="fr-BE" dirty="0" err="1"/>
              <a:t>inflammatory</a:t>
            </a:r>
            <a:r>
              <a:rPr lang="fr-BE" dirty="0"/>
              <a:t> </a:t>
            </a:r>
            <a:r>
              <a:rPr lang="fr-BE" dirty="0" err="1"/>
              <a:t>effects</a:t>
            </a:r>
            <a:r>
              <a:rPr lang="fr-BE" dirty="0"/>
              <a:t> as </a:t>
            </a:r>
            <a:r>
              <a:rPr lang="fr-BE" dirty="0" err="1"/>
              <a:t>it</a:t>
            </a:r>
            <a:r>
              <a:rPr lang="fr-BE" dirty="0"/>
              <a:t> </a:t>
            </a:r>
            <a:r>
              <a:rPr lang="fr-BE" dirty="0" err="1"/>
              <a:t>inhibits</a:t>
            </a:r>
            <a:r>
              <a:rPr lang="fr-BE" dirty="0"/>
              <a:t> TNF production and </a:t>
            </a:r>
            <a:r>
              <a:rPr lang="fr-BE" dirty="0" err="1"/>
              <a:t>stimulates</a:t>
            </a:r>
            <a:r>
              <a:rPr lang="fr-BE" dirty="0"/>
              <a:t> the production of IL-1ra and IL-10. IL-6 </a:t>
            </a:r>
            <a:r>
              <a:rPr lang="fr-BE" dirty="0" err="1"/>
              <a:t>stimulates</a:t>
            </a:r>
            <a:r>
              <a:rPr lang="fr-BE" dirty="0"/>
              <a:t> cortisol production and </a:t>
            </a:r>
            <a:r>
              <a:rPr lang="fr-BE" dirty="0" err="1"/>
              <a:t>thereby</a:t>
            </a:r>
            <a:r>
              <a:rPr lang="fr-BE" dirty="0"/>
              <a:t> </a:t>
            </a:r>
            <a:r>
              <a:rPr lang="fr-BE" dirty="0" err="1"/>
              <a:t>induces</a:t>
            </a:r>
            <a:r>
              <a:rPr lang="fr-BE" dirty="0"/>
              <a:t> </a:t>
            </a:r>
            <a:r>
              <a:rPr lang="fr-BE" dirty="0" err="1"/>
              <a:t>neutrocytosis</a:t>
            </a:r>
            <a:r>
              <a:rPr lang="fr-BE" dirty="0"/>
              <a:t> and </a:t>
            </a:r>
            <a:r>
              <a:rPr lang="fr-BE" dirty="0" err="1"/>
              <a:t>lymphopenia</a:t>
            </a:r>
            <a:r>
              <a:rPr lang="fr-BE" dirty="0"/>
              <a:t>. FSTL-1 </a:t>
            </a:r>
            <a:r>
              <a:rPr lang="fr-BE" dirty="0" err="1"/>
              <a:t>improves</a:t>
            </a:r>
            <a:r>
              <a:rPr lang="fr-BE" dirty="0"/>
              <a:t> </a:t>
            </a:r>
            <a:r>
              <a:rPr lang="fr-BE" dirty="0" err="1"/>
              <a:t>endothelial</a:t>
            </a:r>
            <a:r>
              <a:rPr lang="fr-BE" dirty="0"/>
              <a:t> </a:t>
            </a:r>
            <a:r>
              <a:rPr lang="fr-BE" dirty="0" err="1"/>
              <a:t>function</a:t>
            </a:r>
            <a:r>
              <a:rPr lang="fr-BE" dirty="0"/>
              <a:t> and </a:t>
            </a:r>
            <a:r>
              <a:rPr lang="fr-BE" dirty="0" err="1"/>
              <a:t>revascularization</a:t>
            </a:r>
            <a:r>
              <a:rPr lang="fr-BE" dirty="0"/>
              <a:t> of </a:t>
            </a:r>
            <a:r>
              <a:rPr lang="fr-BE" dirty="0" err="1"/>
              <a:t>ischemic</a:t>
            </a:r>
            <a:r>
              <a:rPr lang="fr-BE" dirty="0"/>
              <a:t> </a:t>
            </a:r>
            <a:r>
              <a:rPr lang="fr-BE" dirty="0" err="1"/>
              <a:t>blood</a:t>
            </a:r>
            <a:r>
              <a:rPr lang="fr-BE" dirty="0"/>
              <a:t> </a:t>
            </a:r>
            <a:r>
              <a:rPr lang="fr-BE" dirty="0" err="1"/>
              <a:t>vessels</a:t>
            </a:r>
            <a:r>
              <a:rPr lang="fr-BE" dirty="0"/>
              <a:t>. </a:t>
            </a:r>
            <a:r>
              <a:rPr lang="fr-BE" dirty="0" err="1"/>
              <a:t>Angiogenin</a:t>
            </a:r>
            <a:r>
              <a:rPr lang="fr-BE" dirty="0"/>
              <a:t>, </a:t>
            </a:r>
            <a:r>
              <a:rPr lang="fr-BE" dirty="0" err="1"/>
              <a:t>osteoprotegerin</a:t>
            </a:r>
            <a:r>
              <a:rPr lang="fr-BE" dirty="0"/>
              <a:t> and IL-6 </a:t>
            </a:r>
            <a:r>
              <a:rPr lang="fr-BE" dirty="0" err="1"/>
              <a:t>possess</a:t>
            </a:r>
            <a:r>
              <a:rPr lang="fr-BE" dirty="0"/>
              <a:t> </a:t>
            </a:r>
            <a:r>
              <a:rPr lang="fr-BE" dirty="0" err="1"/>
              <a:t>pancreatic</a:t>
            </a:r>
            <a:r>
              <a:rPr lang="fr-BE" dirty="0"/>
              <a:t> </a:t>
            </a:r>
            <a:r>
              <a:rPr lang="el-GR" dirty="0"/>
              <a:t>β-</a:t>
            </a:r>
            <a:r>
              <a:rPr lang="fr-BE" dirty="0" err="1"/>
              <a:t>cell</a:t>
            </a:r>
            <a:r>
              <a:rPr lang="fr-BE" dirty="0"/>
              <a:t> protective actions </a:t>
            </a:r>
            <a:r>
              <a:rPr lang="fr-BE" dirty="0" err="1"/>
              <a:t>against</a:t>
            </a:r>
            <a:r>
              <a:rPr lang="fr-BE" dirty="0"/>
              <a:t> </a:t>
            </a:r>
            <a:r>
              <a:rPr lang="fr-BE" dirty="0" err="1"/>
              <a:t>proinflammatory</a:t>
            </a:r>
            <a:r>
              <a:rPr lang="fr-BE" dirty="0"/>
              <a:t> cytokines</a:t>
            </a:r>
            <a:r>
              <a:rPr lang="fr-BE" sz="2200" dirty="0"/>
              <a:t>. </a:t>
            </a:r>
            <a:r>
              <a:rPr lang="fr-BE" sz="2200" dirty="0" err="1"/>
              <a:t>Abbreviations</a:t>
            </a:r>
            <a:r>
              <a:rPr lang="fr-BE" sz="2200" dirty="0"/>
              <a:t>: AMPK, 5′-AMP-activated </a:t>
            </a:r>
            <a:r>
              <a:rPr lang="fr-BE" sz="2200" dirty="0" err="1"/>
              <a:t>protein</a:t>
            </a:r>
            <a:r>
              <a:rPr lang="fr-BE" sz="2200" dirty="0"/>
              <a:t> kinase; BDNF, </a:t>
            </a:r>
            <a:r>
              <a:rPr lang="fr-BE" sz="2200" dirty="0" err="1"/>
              <a:t>brain-derived</a:t>
            </a:r>
            <a:r>
              <a:rPr lang="fr-BE" sz="2200" dirty="0"/>
              <a:t> </a:t>
            </a:r>
            <a:r>
              <a:rPr lang="fr-BE" sz="2200" dirty="0" err="1"/>
              <a:t>neurotrophic</a:t>
            </a:r>
            <a:r>
              <a:rPr lang="fr-BE" sz="2200" dirty="0"/>
              <a:t> factor; FGF-2, </a:t>
            </a:r>
            <a:r>
              <a:rPr lang="fr-BE" sz="2200" dirty="0" err="1"/>
              <a:t>fibroblast</a:t>
            </a:r>
            <a:r>
              <a:rPr lang="fr-BE" sz="2200" dirty="0"/>
              <a:t> </a:t>
            </a:r>
            <a:r>
              <a:rPr lang="fr-BE" sz="2200" dirty="0" err="1"/>
              <a:t>growth</a:t>
            </a:r>
            <a:r>
              <a:rPr lang="fr-BE" sz="2200" dirty="0"/>
              <a:t> factor 2; FGF-21, </a:t>
            </a:r>
            <a:r>
              <a:rPr lang="fr-BE" sz="2200" dirty="0" err="1"/>
              <a:t>fibroblast</a:t>
            </a:r>
            <a:r>
              <a:rPr lang="fr-BE" sz="2200" dirty="0"/>
              <a:t> </a:t>
            </a:r>
            <a:r>
              <a:rPr lang="fr-BE" sz="2200" dirty="0" err="1"/>
              <a:t>growth</a:t>
            </a:r>
            <a:r>
              <a:rPr lang="fr-BE" sz="2200" dirty="0"/>
              <a:t> factor 21; FSTL-1, </a:t>
            </a:r>
            <a:r>
              <a:rPr lang="fr-BE" sz="2200" dirty="0" err="1"/>
              <a:t>follistatin-related</a:t>
            </a:r>
            <a:r>
              <a:rPr lang="fr-BE" sz="2200" dirty="0"/>
              <a:t> </a:t>
            </a:r>
            <a:r>
              <a:rPr lang="fr-BE" sz="2200" dirty="0" err="1"/>
              <a:t>protein</a:t>
            </a:r>
            <a:r>
              <a:rPr lang="fr-BE" sz="2200" dirty="0"/>
              <a:t> 1; GLP-1, glucagon-like peptide 1; IGF-1, </a:t>
            </a:r>
            <a:r>
              <a:rPr lang="fr-BE" sz="2200" dirty="0" err="1"/>
              <a:t>insulin</a:t>
            </a:r>
            <a:r>
              <a:rPr lang="fr-BE" sz="2200" dirty="0"/>
              <a:t>-like </a:t>
            </a:r>
            <a:r>
              <a:rPr lang="fr-BE" sz="2200" dirty="0" err="1"/>
              <a:t>growth</a:t>
            </a:r>
            <a:r>
              <a:rPr lang="fr-BE" sz="2200" dirty="0"/>
              <a:t> factor I; IL-1ra, IL-1 </a:t>
            </a:r>
            <a:r>
              <a:rPr lang="fr-BE" sz="2200" dirty="0" err="1"/>
              <a:t>receptor</a:t>
            </a:r>
            <a:r>
              <a:rPr lang="fr-BE" sz="2200" dirty="0"/>
              <a:t> </a:t>
            </a:r>
            <a:r>
              <a:rPr lang="fr-BE" sz="2200" dirty="0" err="1"/>
              <a:t>antagonist</a:t>
            </a:r>
            <a:r>
              <a:rPr lang="fr-BE" sz="2200" dirty="0"/>
              <a:t>; LIF, </a:t>
            </a:r>
            <a:r>
              <a:rPr lang="fr-BE" sz="2200" dirty="0" err="1"/>
              <a:t>leukemia</a:t>
            </a:r>
            <a:r>
              <a:rPr lang="fr-BE" sz="2200" dirty="0"/>
              <a:t> </a:t>
            </a:r>
            <a:r>
              <a:rPr lang="fr-BE" sz="2200" dirty="0" err="1"/>
              <a:t>inhibitory</a:t>
            </a:r>
            <a:r>
              <a:rPr lang="fr-BE" sz="2200" dirty="0"/>
              <a:t> factor; TGF-</a:t>
            </a:r>
            <a:r>
              <a:rPr lang="el-GR" sz="2200" dirty="0"/>
              <a:t>β, </a:t>
            </a:r>
            <a:r>
              <a:rPr lang="fr-BE" sz="2200" dirty="0" err="1"/>
              <a:t>transforming</a:t>
            </a:r>
            <a:r>
              <a:rPr lang="fr-BE" sz="2200" dirty="0"/>
              <a:t> </a:t>
            </a:r>
            <a:r>
              <a:rPr lang="fr-BE" sz="2200" dirty="0" err="1"/>
              <a:t>growth</a:t>
            </a:r>
            <a:r>
              <a:rPr lang="fr-BE" sz="2200" dirty="0"/>
              <a:t> factor </a:t>
            </a:r>
            <a:r>
              <a:rPr lang="el-GR" sz="2200" dirty="0"/>
              <a:t>β; </a:t>
            </a:r>
            <a:r>
              <a:rPr lang="fr-BE" sz="2200" dirty="0"/>
              <a:t>TNF, </a:t>
            </a:r>
            <a:r>
              <a:rPr lang="fr-BE" sz="2200" dirty="0" err="1"/>
              <a:t>tumor</a:t>
            </a:r>
            <a:r>
              <a:rPr lang="fr-BE" sz="2200" dirty="0"/>
              <a:t> </a:t>
            </a:r>
            <a:r>
              <a:rPr lang="fr-BE" sz="2200" dirty="0" err="1"/>
              <a:t>necrosis</a:t>
            </a:r>
            <a:r>
              <a:rPr lang="fr-BE" sz="2200" dirty="0"/>
              <a:t> factor.</a:t>
            </a:r>
          </a:p>
          <a:p>
            <a:endParaRPr lang="fr-BE" dirty="0"/>
          </a:p>
        </p:txBody>
      </p:sp>
    </p:spTree>
    <p:extLst>
      <p:ext uri="{BB962C8B-B14F-4D97-AF65-F5344CB8AC3E}">
        <p14:creationId xmlns:p14="http://schemas.microsoft.com/office/powerpoint/2010/main" val="14764571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D1F785F-AF11-43F6-9C04-C40909964FD3}"/>
              </a:ext>
            </a:extLst>
          </p:cNvPr>
          <p:cNvSpPr>
            <a:spLocks noGrp="1"/>
          </p:cNvSpPr>
          <p:nvPr>
            <p:ph type="title"/>
          </p:nvPr>
        </p:nvSpPr>
        <p:spPr/>
        <p:txBody>
          <a:bodyPr/>
          <a:lstStyle/>
          <a:p>
            <a:r>
              <a:rPr lang="fr-BE" dirty="0" err="1"/>
              <a:t>Fig</a:t>
            </a:r>
            <a:r>
              <a:rPr lang="fr-BE" dirty="0"/>
              <a:t> 7</a:t>
            </a:r>
          </a:p>
        </p:txBody>
      </p:sp>
      <p:pic>
        <p:nvPicPr>
          <p:cNvPr id="4" name="Espace réservé du contenu 3">
            <a:extLst>
              <a:ext uri="{FF2B5EF4-FFF2-40B4-BE49-F238E27FC236}">
                <a16:creationId xmlns:a16="http://schemas.microsoft.com/office/drawing/2014/main" id="{E4D4D43D-D9E3-454A-A3A8-8A9FB0BC1AB1}"/>
              </a:ext>
            </a:extLst>
          </p:cNvPr>
          <p:cNvPicPr>
            <a:picLocks noGrp="1" noChangeAspect="1"/>
          </p:cNvPicPr>
          <p:nvPr>
            <p:ph idx="1"/>
          </p:nvPr>
        </p:nvPicPr>
        <p:blipFill>
          <a:blip r:embed="rId2"/>
          <a:stretch>
            <a:fillRect/>
          </a:stretch>
        </p:blipFill>
        <p:spPr>
          <a:xfrm>
            <a:off x="3201666" y="1600200"/>
            <a:ext cx="5788668" cy="4525963"/>
          </a:xfrm>
          <a:prstGeom prst="rect">
            <a:avLst/>
          </a:prstGeom>
        </p:spPr>
      </p:pic>
    </p:spTree>
    <p:extLst>
      <p:ext uri="{BB962C8B-B14F-4D97-AF65-F5344CB8AC3E}">
        <p14:creationId xmlns:p14="http://schemas.microsoft.com/office/powerpoint/2010/main" val="32124549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3CBD6B-5AFA-4376-9768-C63A5C86F3A3}"/>
              </a:ext>
            </a:extLst>
          </p:cNvPr>
          <p:cNvSpPr>
            <a:spLocks noGrp="1"/>
          </p:cNvSpPr>
          <p:nvPr>
            <p:ph type="title"/>
          </p:nvPr>
        </p:nvSpPr>
        <p:spPr/>
        <p:txBody>
          <a:bodyPr/>
          <a:lstStyle/>
          <a:p>
            <a:r>
              <a:rPr lang="fr-BE" dirty="0"/>
              <a:t>Danse avec tes voisin(e)s et tes collègues</a:t>
            </a:r>
          </a:p>
        </p:txBody>
      </p:sp>
      <p:pic>
        <p:nvPicPr>
          <p:cNvPr id="5" name="Espace réservé du contenu 4">
            <a:extLst>
              <a:ext uri="{FF2B5EF4-FFF2-40B4-BE49-F238E27FC236}">
                <a16:creationId xmlns:a16="http://schemas.microsoft.com/office/drawing/2014/main" id="{CC929693-BAB8-4B13-A737-C34FAC4627A2}"/>
              </a:ext>
            </a:extLst>
          </p:cNvPr>
          <p:cNvPicPr>
            <a:picLocks noGrp="1" noChangeAspect="1"/>
          </p:cNvPicPr>
          <p:nvPr>
            <p:ph idx="1"/>
          </p:nvPr>
        </p:nvPicPr>
        <p:blipFill>
          <a:blip r:embed="rId2"/>
          <a:stretch>
            <a:fillRect/>
          </a:stretch>
        </p:blipFill>
        <p:spPr>
          <a:xfrm>
            <a:off x="3847786" y="2076994"/>
            <a:ext cx="4496427" cy="3572374"/>
          </a:xfrm>
        </p:spPr>
      </p:pic>
    </p:spTree>
    <p:extLst>
      <p:ext uri="{BB962C8B-B14F-4D97-AF65-F5344CB8AC3E}">
        <p14:creationId xmlns:p14="http://schemas.microsoft.com/office/powerpoint/2010/main" val="38250198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0C2DF9-39CD-44AF-B323-564613CD327B}"/>
              </a:ext>
            </a:extLst>
          </p:cNvPr>
          <p:cNvSpPr>
            <a:spLocks noGrp="1"/>
          </p:cNvSpPr>
          <p:nvPr>
            <p:ph type="title"/>
          </p:nvPr>
        </p:nvSpPr>
        <p:spPr/>
        <p:txBody>
          <a:bodyPr/>
          <a:lstStyle/>
          <a:p>
            <a:endParaRPr lang="fr-BE"/>
          </a:p>
        </p:txBody>
      </p:sp>
      <p:pic>
        <p:nvPicPr>
          <p:cNvPr id="5" name="Espace réservé du contenu 4">
            <a:extLst>
              <a:ext uri="{FF2B5EF4-FFF2-40B4-BE49-F238E27FC236}">
                <a16:creationId xmlns:a16="http://schemas.microsoft.com/office/drawing/2014/main" id="{56FC0BF5-DB98-4926-BCD6-1ED3EA6475E5}"/>
              </a:ext>
            </a:extLst>
          </p:cNvPr>
          <p:cNvPicPr>
            <a:picLocks noGrp="1" noChangeAspect="1"/>
          </p:cNvPicPr>
          <p:nvPr>
            <p:ph idx="1"/>
          </p:nvPr>
        </p:nvPicPr>
        <p:blipFill>
          <a:blip r:embed="rId2"/>
          <a:stretch>
            <a:fillRect/>
          </a:stretch>
        </p:blipFill>
        <p:spPr>
          <a:xfrm>
            <a:off x="3809681" y="2177021"/>
            <a:ext cx="4572638" cy="3372321"/>
          </a:xfrm>
        </p:spPr>
      </p:pic>
    </p:spTree>
    <p:extLst>
      <p:ext uri="{BB962C8B-B14F-4D97-AF65-F5344CB8AC3E}">
        <p14:creationId xmlns:p14="http://schemas.microsoft.com/office/powerpoint/2010/main" val="3670646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67C7E6-1D5F-477E-BCE0-5E15160EACC9}"/>
              </a:ext>
            </a:extLst>
          </p:cNvPr>
          <p:cNvSpPr>
            <a:spLocks noGrp="1"/>
          </p:cNvSpPr>
          <p:nvPr>
            <p:ph type="title"/>
          </p:nvPr>
        </p:nvSpPr>
        <p:spPr/>
        <p:txBody>
          <a:bodyPr>
            <a:normAutofit fontScale="90000"/>
          </a:bodyPr>
          <a:lstStyle/>
          <a:p>
            <a:pPr marL="342900" lvl="0" indent="-342900" algn="l">
              <a:spcBef>
                <a:spcPct val="20000"/>
              </a:spcBef>
              <a:buFont typeface="Arial" pitchFamily="34" charset="0"/>
              <a:buChar char="•"/>
            </a:pPr>
            <a:br>
              <a:rPr lang="en-US" sz="2700" dirty="0"/>
            </a:br>
            <a:br>
              <a:rPr lang="en-US" sz="2700" dirty="0"/>
            </a:br>
            <a:br>
              <a:rPr lang="en-US" sz="2700" dirty="0"/>
            </a:br>
            <a:r>
              <a:rPr lang="en-US" sz="2700" dirty="0"/>
              <a:t>The Effectiveness of Dance Interventions on Physical Health Outcomes Compared to Other Forms of Physical Activity: A Systematic Review and Meta-Analysis</a:t>
            </a:r>
            <a:br>
              <a:rPr lang="en-US" sz="2700" dirty="0"/>
            </a:br>
            <a:r>
              <a:rPr lang="en-US" sz="1600" dirty="0">
                <a:solidFill>
                  <a:prstClr val="black"/>
                </a:solidFill>
                <a:ea typeface="+mn-ea"/>
                <a:cs typeface="+mn-cs"/>
              </a:rPr>
              <a:t>Alycia Fong Yan 1, Stephen </a:t>
            </a:r>
            <a:r>
              <a:rPr lang="en-US" sz="1600" dirty="0" err="1">
                <a:solidFill>
                  <a:prstClr val="black"/>
                </a:solidFill>
                <a:ea typeface="+mn-ea"/>
                <a:cs typeface="+mn-cs"/>
              </a:rPr>
              <a:t>Cobley</a:t>
            </a:r>
            <a:r>
              <a:rPr lang="en-US" sz="1600" dirty="0">
                <a:solidFill>
                  <a:prstClr val="black"/>
                </a:solidFill>
                <a:ea typeface="+mn-ea"/>
                <a:cs typeface="+mn-cs"/>
              </a:rPr>
              <a:t> 2, </a:t>
            </a:r>
            <a:r>
              <a:rPr lang="en-US" sz="1600" dirty="0" err="1">
                <a:solidFill>
                  <a:prstClr val="black"/>
                </a:solidFill>
                <a:ea typeface="+mn-ea"/>
                <a:cs typeface="+mn-cs"/>
              </a:rPr>
              <a:t>Cliffton</a:t>
            </a:r>
            <a:r>
              <a:rPr lang="en-US" sz="1600" dirty="0">
                <a:solidFill>
                  <a:prstClr val="black"/>
                </a:solidFill>
                <a:ea typeface="+mn-ea"/>
                <a:cs typeface="+mn-cs"/>
              </a:rPr>
              <a:t> Chan 3, </a:t>
            </a:r>
            <a:r>
              <a:rPr lang="en-US" sz="1600" dirty="0" err="1">
                <a:solidFill>
                  <a:prstClr val="black"/>
                </a:solidFill>
                <a:ea typeface="+mn-ea"/>
                <a:cs typeface="+mn-cs"/>
              </a:rPr>
              <a:t>Evangelos</a:t>
            </a:r>
            <a:r>
              <a:rPr lang="en-US" sz="1600" dirty="0">
                <a:solidFill>
                  <a:prstClr val="black"/>
                </a:solidFill>
                <a:ea typeface="+mn-ea"/>
                <a:cs typeface="+mn-cs"/>
              </a:rPr>
              <a:t> Pappas 2, Leslie L Nicholson 3, Rachel E Ward 4, Roslyn E Murdoch 2, Yu Gu 2, Bronwyn L Trevor 2, Amy Jo Vassallo 2, Michael A </a:t>
            </a:r>
            <a:r>
              <a:rPr lang="en-US" sz="1600" dirty="0" err="1">
                <a:solidFill>
                  <a:prstClr val="black"/>
                </a:solidFill>
                <a:ea typeface="+mn-ea"/>
                <a:cs typeface="+mn-cs"/>
              </a:rPr>
              <a:t>Wewege</a:t>
            </a:r>
            <a:r>
              <a:rPr lang="en-US" sz="1600" dirty="0">
                <a:solidFill>
                  <a:prstClr val="black"/>
                </a:solidFill>
                <a:ea typeface="+mn-ea"/>
                <a:cs typeface="+mn-cs"/>
              </a:rPr>
              <a:t> 4, Claire E Hiller 2</a:t>
            </a:r>
            <a:br>
              <a:rPr lang="en-US" sz="1200" dirty="0">
                <a:solidFill>
                  <a:prstClr val="black"/>
                </a:solidFill>
                <a:ea typeface="+mn-ea"/>
                <a:cs typeface="+mn-cs"/>
              </a:rPr>
            </a:br>
            <a:r>
              <a:rPr lang="en-US" sz="1200" dirty="0">
                <a:solidFill>
                  <a:prstClr val="black"/>
                </a:solidFill>
                <a:ea typeface="+mn-ea"/>
                <a:cs typeface="+mn-cs"/>
              </a:rPr>
              <a:t>Review Sports Med. 2018 Apr;48(4):933-951. </a:t>
            </a:r>
            <a:r>
              <a:rPr lang="en-US" sz="1200" dirty="0" err="1">
                <a:solidFill>
                  <a:prstClr val="black"/>
                </a:solidFill>
                <a:ea typeface="+mn-ea"/>
                <a:cs typeface="+mn-cs"/>
              </a:rPr>
              <a:t>doi</a:t>
            </a:r>
            <a:r>
              <a:rPr lang="en-US" sz="1200" dirty="0">
                <a:solidFill>
                  <a:prstClr val="black"/>
                </a:solidFill>
                <a:ea typeface="+mn-ea"/>
                <a:cs typeface="+mn-cs"/>
              </a:rPr>
              <a:t>: 10.1007/s40279-017-0853-5.</a:t>
            </a:r>
            <a:br>
              <a:rPr lang="en-US" sz="1200" dirty="0">
                <a:solidFill>
                  <a:prstClr val="black"/>
                </a:solidFill>
                <a:ea typeface="+mn-ea"/>
                <a:cs typeface="+mn-cs"/>
              </a:rPr>
            </a:br>
            <a:r>
              <a:rPr lang="en-US" sz="1200" dirty="0">
                <a:solidFill>
                  <a:prstClr val="black"/>
                </a:solidFill>
                <a:ea typeface="+mn-ea"/>
                <a:cs typeface="+mn-cs"/>
              </a:rPr>
              <a:t>Affiliations expand PMID: 29270864 DOI: 10.1007/s40279-017-0853-5</a:t>
            </a:r>
            <a:br>
              <a:rPr lang="en-US" sz="1400" dirty="0">
                <a:solidFill>
                  <a:prstClr val="black"/>
                </a:solidFill>
                <a:ea typeface="+mn-ea"/>
                <a:cs typeface="+mn-cs"/>
              </a:rPr>
            </a:br>
            <a:br>
              <a:rPr lang="en-US" dirty="0"/>
            </a:br>
            <a:endParaRPr lang="fr-BE" dirty="0"/>
          </a:p>
        </p:txBody>
      </p:sp>
      <p:sp>
        <p:nvSpPr>
          <p:cNvPr id="3" name="Espace réservé du contenu 2">
            <a:extLst>
              <a:ext uri="{FF2B5EF4-FFF2-40B4-BE49-F238E27FC236}">
                <a16:creationId xmlns:a16="http://schemas.microsoft.com/office/drawing/2014/main" id="{CE0466FF-EEDD-4379-886C-E348B5DC80CE}"/>
              </a:ext>
            </a:extLst>
          </p:cNvPr>
          <p:cNvSpPr>
            <a:spLocks noGrp="1"/>
          </p:cNvSpPr>
          <p:nvPr>
            <p:ph idx="1"/>
          </p:nvPr>
        </p:nvSpPr>
        <p:spPr/>
        <p:txBody>
          <a:bodyPr>
            <a:normAutofit fontScale="40000" lnSpcReduction="20000"/>
          </a:bodyPr>
          <a:lstStyle/>
          <a:p>
            <a:r>
              <a:rPr lang="en-US" dirty="0"/>
              <a:t>Abstract</a:t>
            </a:r>
          </a:p>
          <a:p>
            <a:r>
              <a:rPr lang="en-US" dirty="0"/>
              <a:t>Background: Physical inactivity is one of the key global health challenges as it is associated with adverse effects related to ageing, weight control, physical function, longevity, and quality of life. Dancing is a form of physical activity associated with health benefits across the lifespan, even at amateur levels of participation. However, it is unclear whether dance interventions are equally as effective as other forms of physical activity.</a:t>
            </a:r>
          </a:p>
          <a:p>
            <a:endParaRPr lang="en-US" dirty="0"/>
          </a:p>
          <a:p>
            <a:r>
              <a:rPr lang="en-US" dirty="0"/>
              <a:t>Objective: The aim was to systematically review the literature on the effectiveness of structured dance interventions, in comparison to structured exercise </a:t>
            </a:r>
            <a:r>
              <a:rPr lang="en-US" dirty="0" err="1"/>
              <a:t>programmes</a:t>
            </a:r>
            <a:r>
              <a:rPr lang="en-US" dirty="0"/>
              <a:t>, on physical health outcome measures.</a:t>
            </a:r>
          </a:p>
          <a:p>
            <a:endParaRPr lang="en-US" dirty="0"/>
          </a:p>
          <a:p>
            <a:r>
              <a:rPr lang="en-US" dirty="0"/>
              <a:t>Methods: Seven databases were searched from earliest records to 4 August 2017. Studies investigating dance interventions lasting &gt; 4 weeks that included physical health outcomes and had a structured exercise comparison group were included in the study. Screening and data extraction were performed by two reviewers, with all disagreements resolved by the primary author. Where appropriate, meta-analysis was performed or an effect size estimate generated.</a:t>
            </a:r>
          </a:p>
          <a:p>
            <a:endParaRPr lang="en-US" dirty="0"/>
          </a:p>
          <a:p>
            <a:r>
              <a:rPr lang="en-US" dirty="0"/>
              <a:t>Results</a:t>
            </a:r>
            <a:r>
              <a:rPr lang="en-US" sz="4000" dirty="0"/>
              <a:t>: </a:t>
            </a:r>
            <a:r>
              <a:rPr lang="en-US" sz="4500" dirty="0"/>
              <a:t>Of 11,434 studies identified, 28 (total sample size 1276 participants) met the inclusion criteria. A variety of dance genres and structured exercise interventions were compared. Meta-analyses showed dance interventions significantly improved body composition, blood biomarkers, and musculoskeletal function. The effect of either intervention on cardiovascular function and self-perceived mobility was equivalent.</a:t>
            </a:r>
            <a:endParaRPr lang="en-US" sz="4000" dirty="0"/>
          </a:p>
          <a:p>
            <a:endParaRPr lang="en-US" sz="4000" dirty="0"/>
          </a:p>
          <a:p>
            <a:r>
              <a:rPr lang="en-US" sz="4000" dirty="0"/>
              <a:t>Conclusion: </a:t>
            </a:r>
            <a:r>
              <a:rPr lang="en-US" sz="4500" dirty="0"/>
              <a:t>Undertaking structured dance of any genre is equally and occasionally more effective than other types of structured exercise for improving a range of health outcome measures. Health practitioners can recommend structured dance as a safe and effective exercise alternative</a:t>
            </a:r>
            <a:r>
              <a:rPr lang="en-US" sz="4000" dirty="0"/>
              <a:t>.</a:t>
            </a:r>
            <a:endParaRPr lang="fr-BE" sz="4000" dirty="0"/>
          </a:p>
        </p:txBody>
      </p:sp>
    </p:spTree>
    <p:extLst>
      <p:ext uri="{BB962C8B-B14F-4D97-AF65-F5344CB8AC3E}">
        <p14:creationId xmlns:p14="http://schemas.microsoft.com/office/powerpoint/2010/main" val="16333888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C38551-2DFF-477E-8206-CD5FD1EE59BD}"/>
              </a:ext>
            </a:extLst>
          </p:cNvPr>
          <p:cNvSpPr>
            <a:spLocks noGrp="1"/>
          </p:cNvSpPr>
          <p:nvPr>
            <p:ph type="title"/>
          </p:nvPr>
        </p:nvSpPr>
        <p:spPr/>
        <p:txBody>
          <a:bodyPr>
            <a:normAutofit fontScale="90000"/>
          </a:bodyPr>
          <a:lstStyle/>
          <a:p>
            <a:pPr lvl="0" algn="l">
              <a:spcBef>
                <a:spcPct val="20000"/>
              </a:spcBef>
            </a:pPr>
            <a:br>
              <a:rPr lang="en-US" sz="2700" dirty="0"/>
            </a:br>
            <a:br>
              <a:rPr lang="en-US" sz="2700" dirty="0"/>
            </a:br>
            <a:br>
              <a:rPr lang="en-US" sz="2700" dirty="0"/>
            </a:br>
            <a:r>
              <a:rPr lang="en-US" sz="2700" dirty="0"/>
              <a:t>Effects of dance practice on functional mobility, motor symptoms and quality of life in people with Parkinson's disease: a systematic review with meta-analysis</a:t>
            </a:r>
            <a:br>
              <a:rPr lang="en-US" sz="2700" dirty="0"/>
            </a:br>
            <a:r>
              <a:rPr lang="en-US" sz="1600" dirty="0">
                <a:solidFill>
                  <a:prstClr val="black"/>
                </a:solidFill>
                <a:ea typeface="+mn-ea"/>
                <a:cs typeface="+mn-cs"/>
              </a:rPr>
              <a:t>Marcela Dos Santos </a:t>
            </a:r>
            <a:r>
              <a:rPr lang="en-US" sz="1600" dirty="0" err="1">
                <a:solidFill>
                  <a:prstClr val="black"/>
                </a:solidFill>
                <a:ea typeface="+mn-ea"/>
                <a:cs typeface="+mn-cs"/>
              </a:rPr>
              <a:t>Delabary</a:t>
            </a:r>
            <a:r>
              <a:rPr lang="en-US" sz="1600" dirty="0">
                <a:solidFill>
                  <a:prstClr val="black"/>
                </a:solidFill>
                <a:ea typeface="+mn-ea"/>
                <a:cs typeface="+mn-cs"/>
              </a:rPr>
              <a:t> 1, Isabel </a:t>
            </a:r>
            <a:r>
              <a:rPr lang="en-US" sz="1600" dirty="0" err="1">
                <a:solidFill>
                  <a:prstClr val="black"/>
                </a:solidFill>
                <a:ea typeface="+mn-ea"/>
                <a:cs typeface="+mn-cs"/>
              </a:rPr>
              <a:t>Giovannini</a:t>
            </a:r>
            <a:r>
              <a:rPr lang="en-US" sz="1600" dirty="0">
                <a:solidFill>
                  <a:prstClr val="black"/>
                </a:solidFill>
                <a:ea typeface="+mn-ea"/>
                <a:cs typeface="+mn-cs"/>
              </a:rPr>
              <a:t> </a:t>
            </a:r>
            <a:r>
              <a:rPr lang="en-US" sz="1600" dirty="0" err="1">
                <a:solidFill>
                  <a:prstClr val="black"/>
                </a:solidFill>
                <a:ea typeface="+mn-ea"/>
                <a:cs typeface="+mn-cs"/>
              </a:rPr>
              <a:t>Komeroski</a:t>
            </a:r>
            <a:r>
              <a:rPr lang="en-US" sz="1600" dirty="0">
                <a:solidFill>
                  <a:prstClr val="black"/>
                </a:solidFill>
                <a:ea typeface="+mn-ea"/>
                <a:cs typeface="+mn-cs"/>
              </a:rPr>
              <a:t> 2, </a:t>
            </a:r>
            <a:r>
              <a:rPr lang="en-US" sz="1600" dirty="0" err="1">
                <a:solidFill>
                  <a:prstClr val="black"/>
                </a:solidFill>
                <a:ea typeface="+mn-ea"/>
                <a:cs typeface="+mn-cs"/>
              </a:rPr>
              <a:t>Elren</a:t>
            </a:r>
            <a:r>
              <a:rPr lang="en-US" sz="1600" dirty="0">
                <a:solidFill>
                  <a:prstClr val="black"/>
                </a:solidFill>
                <a:ea typeface="+mn-ea"/>
                <a:cs typeface="+mn-cs"/>
              </a:rPr>
              <a:t> </a:t>
            </a:r>
            <a:r>
              <a:rPr lang="en-US" sz="1600" dirty="0" err="1">
                <a:solidFill>
                  <a:prstClr val="black"/>
                </a:solidFill>
                <a:ea typeface="+mn-ea"/>
                <a:cs typeface="+mn-cs"/>
              </a:rPr>
              <a:t>Passos</a:t>
            </a:r>
            <a:r>
              <a:rPr lang="en-US" sz="1600" dirty="0">
                <a:solidFill>
                  <a:prstClr val="black"/>
                </a:solidFill>
                <a:ea typeface="+mn-ea"/>
                <a:cs typeface="+mn-cs"/>
              </a:rPr>
              <a:t> Monteiro 3, Rochelle Rocha Costa 2, Aline Nogueira Haas 2</a:t>
            </a:r>
            <a:br>
              <a:rPr lang="en-US" sz="1600" dirty="0">
                <a:solidFill>
                  <a:prstClr val="black"/>
                </a:solidFill>
                <a:ea typeface="+mn-ea"/>
                <a:cs typeface="+mn-cs"/>
              </a:rPr>
            </a:br>
            <a:r>
              <a:rPr lang="en-US" sz="1300" dirty="0">
                <a:solidFill>
                  <a:prstClr val="black"/>
                </a:solidFill>
                <a:ea typeface="+mn-ea"/>
                <a:cs typeface="+mn-cs"/>
              </a:rPr>
              <a:t>Review Aging </a:t>
            </a:r>
            <a:r>
              <a:rPr lang="en-US" sz="1300" dirty="0" err="1">
                <a:solidFill>
                  <a:prstClr val="black"/>
                </a:solidFill>
                <a:ea typeface="+mn-ea"/>
                <a:cs typeface="+mn-cs"/>
              </a:rPr>
              <a:t>Clin</a:t>
            </a:r>
            <a:r>
              <a:rPr lang="en-US" sz="1300" dirty="0">
                <a:solidFill>
                  <a:prstClr val="black"/>
                </a:solidFill>
                <a:ea typeface="+mn-ea"/>
                <a:cs typeface="+mn-cs"/>
              </a:rPr>
              <a:t> </a:t>
            </a:r>
            <a:r>
              <a:rPr lang="en-US" sz="1300" dirty="0" err="1">
                <a:solidFill>
                  <a:prstClr val="black"/>
                </a:solidFill>
                <a:ea typeface="+mn-ea"/>
                <a:cs typeface="+mn-cs"/>
              </a:rPr>
              <a:t>Exp</a:t>
            </a:r>
            <a:r>
              <a:rPr lang="en-US" sz="1300" dirty="0">
                <a:solidFill>
                  <a:prstClr val="black"/>
                </a:solidFill>
                <a:ea typeface="+mn-ea"/>
                <a:cs typeface="+mn-cs"/>
              </a:rPr>
              <a:t> Res. 2018 Jul;30(7):727-735. </a:t>
            </a:r>
            <a:r>
              <a:rPr lang="en-US" sz="1300" dirty="0" err="1">
                <a:solidFill>
                  <a:prstClr val="black"/>
                </a:solidFill>
                <a:ea typeface="+mn-ea"/>
                <a:cs typeface="+mn-cs"/>
              </a:rPr>
              <a:t>doi</a:t>
            </a:r>
            <a:r>
              <a:rPr lang="en-US" sz="1300" dirty="0">
                <a:solidFill>
                  <a:prstClr val="black"/>
                </a:solidFill>
                <a:ea typeface="+mn-ea"/>
                <a:cs typeface="+mn-cs"/>
              </a:rPr>
              <a:t>: 10.1007/s40520-017-0836-2. </a:t>
            </a:r>
            <a:r>
              <a:rPr lang="en-US" sz="1300" dirty="0" err="1">
                <a:solidFill>
                  <a:prstClr val="black"/>
                </a:solidFill>
                <a:ea typeface="+mn-ea"/>
                <a:cs typeface="+mn-cs"/>
              </a:rPr>
              <a:t>Epub</a:t>
            </a:r>
            <a:r>
              <a:rPr lang="en-US" sz="1300" dirty="0">
                <a:solidFill>
                  <a:prstClr val="black"/>
                </a:solidFill>
                <a:ea typeface="+mn-ea"/>
                <a:cs typeface="+mn-cs"/>
              </a:rPr>
              <a:t> 2017 Oct 4.</a:t>
            </a:r>
            <a:br>
              <a:rPr lang="en-US" sz="1300" dirty="0">
                <a:solidFill>
                  <a:prstClr val="black"/>
                </a:solidFill>
                <a:ea typeface="+mn-ea"/>
                <a:cs typeface="+mn-cs"/>
              </a:rPr>
            </a:br>
            <a:r>
              <a:rPr lang="en-US" sz="1300" dirty="0">
                <a:solidFill>
                  <a:prstClr val="black"/>
                </a:solidFill>
                <a:ea typeface="+mn-ea"/>
                <a:cs typeface="+mn-cs"/>
              </a:rPr>
              <a:t>Affiliations expand PMID: 28980176 DOI: 10.1007/s40520-017-0836-2</a:t>
            </a:r>
            <a:br>
              <a:rPr lang="en-US" sz="1400" dirty="0">
                <a:solidFill>
                  <a:prstClr val="black"/>
                </a:solidFill>
                <a:ea typeface="+mn-ea"/>
                <a:cs typeface="+mn-cs"/>
              </a:rPr>
            </a:br>
            <a:br>
              <a:rPr lang="en-US" dirty="0"/>
            </a:br>
            <a:endParaRPr lang="fr-BE" dirty="0"/>
          </a:p>
        </p:txBody>
      </p:sp>
      <p:sp>
        <p:nvSpPr>
          <p:cNvPr id="3" name="Espace réservé du contenu 2">
            <a:extLst>
              <a:ext uri="{FF2B5EF4-FFF2-40B4-BE49-F238E27FC236}">
                <a16:creationId xmlns:a16="http://schemas.microsoft.com/office/drawing/2014/main" id="{FADD0B86-59AB-4252-B282-08A550F9BB68}"/>
              </a:ext>
            </a:extLst>
          </p:cNvPr>
          <p:cNvSpPr>
            <a:spLocks noGrp="1"/>
          </p:cNvSpPr>
          <p:nvPr>
            <p:ph idx="1"/>
          </p:nvPr>
        </p:nvSpPr>
        <p:spPr/>
        <p:txBody>
          <a:bodyPr>
            <a:normAutofit fontScale="47500" lnSpcReduction="20000"/>
          </a:bodyPr>
          <a:lstStyle/>
          <a:p>
            <a:r>
              <a:rPr lang="en-US" dirty="0"/>
              <a:t>Abstract</a:t>
            </a:r>
          </a:p>
          <a:p>
            <a:r>
              <a:rPr lang="en-US" dirty="0"/>
              <a:t>Background: Patients with Parkinson's Disease (PD) undergo motor injuries, which decrease their quality of life (QL). Dance, added to drug therapy, can help treating these patients AIMS: To conduct a systematic review with meta-analysis with the aim to analyze the effects of dance classes in comparison to other interventions or to the absence of intervention, in randomized clinical trials (RCTs), on functional mobility, motor symptoms and QL of PD patients METHODS: The search was conducted in MEDLINE, LILACS, </a:t>
            </a:r>
            <a:r>
              <a:rPr lang="en-US" dirty="0" err="1"/>
              <a:t>SciELO</a:t>
            </a:r>
            <a:r>
              <a:rPr lang="en-US" dirty="0"/>
              <a:t>, Cochrane and PsycINFO (last searched in August 2017). RCTs analyzing dance effects in comparison to other physical training types or to no intervention, on functional mobility, motor symptoms and QL of PD patients were selected. The outcomes assessed were motor symptoms with Unified PD Rating Scale III (UPDRSIII), functional mobility with Timed Up and Go Test (TUG), endurance with 6 min walking test (6MWT), freezing of gait with Freezing of Gait Questionnaire (FOG_Q), walking velocity with </a:t>
            </a:r>
            <a:r>
              <a:rPr lang="en-US" dirty="0" err="1"/>
              <a:t>GAITRite</a:t>
            </a:r>
            <a:r>
              <a:rPr lang="en-US" dirty="0"/>
              <a:t> and QL with PD Questionnaire (PDQ39). Two reviewers independently extracted methodological quality and studies data. Results are presented as weighted mean differences.</a:t>
            </a:r>
          </a:p>
          <a:p>
            <a:endParaRPr lang="en-US" dirty="0"/>
          </a:p>
          <a:p>
            <a:r>
              <a:rPr lang="en-US" dirty="0"/>
              <a:t>Results: </a:t>
            </a:r>
            <a:r>
              <a:rPr lang="en-US" sz="3800" dirty="0"/>
              <a:t>Five RCTs were included, totaling 159 patients. Dance promoted significant improvements on UPDRSIII, and a decrease in TUG time when compared to other types of exercise. In comparison to the absence of intervention, dance practice also showed significant improvements in motor scores</a:t>
            </a:r>
            <a:r>
              <a:rPr lang="en-US" dirty="0"/>
              <a:t>.</a:t>
            </a:r>
          </a:p>
          <a:p>
            <a:endParaRPr lang="en-US" dirty="0"/>
          </a:p>
          <a:p>
            <a:r>
              <a:rPr lang="en-US" dirty="0"/>
              <a:t>Conclusion: </a:t>
            </a:r>
            <a:r>
              <a:rPr lang="en-US" sz="3800" dirty="0"/>
              <a:t>Dance can improve motor parameters of the disease and patients' functional mobility.</a:t>
            </a:r>
          </a:p>
          <a:p>
            <a:endParaRPr lang="en-US" sz="3800" dirty="0"/>
          </a:p>
          <a:p>
            <a:r>
              <a:rPr lang="en-US" dirty="0"/>
              <a:t>Keywords: Dancing; Locomotion; Parkinsonian disorders; Quality of life; Rehabilitation.</a:t>
            </a:r>
            <a:endParaRPr lang="fr-BE" dirty="0"/>
          </a:p>
        </p:txBody>
      </p:sp>
    </p:spTree>
    <p:extLst>
      <p:ext uri="{BB962C8B-B14F-4D97-AF65-F5344CB8AC3E}">
        <p14:creationId xmlns:p14="http://schemas.microsoft.com/office/powerpoint/2010/main" val="7079703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852A077-EF6D-489D-87D5-4A0574D2E2CA}"/>
              </a:ext>
            </a:extLst>
          </p:cNvPr>
          <p:cNvSpPr>
            <a:spLocks noGrp="1"/>
          </p:cNvSpPr>
          <p:nvPr>
            <p:ph type="title"/>
          </p:nvPr>
        </p:nvSpPr>
        <p:spPr/>
        <p:txBody>
          <a:bodyPr/>
          <a:lstStyle/>
          <a:p>
            <a:endParaRPr lang="fr-BE"/>
          </a:p>
        </p:txBody>
      </p:sp>
      <p:pic>
        <p:nvPicPr>
          <p:cNvPr id="5" name="Espace réservé du contenu 4">
            <a:extLst>
              <a:ext uri="{FF2B5EF4-FFF2-40B4-BE49-F238E27FC236}">
                <a16:creationId xmlns:a16="http://schemas.microsoft.com/office/drawing/2014/main" id="{E9CB20C0-160D-4706-BEA8-16C86CA40974}"/>
              </a:ext>
            </a:extLst>
          </p:cNvPr>
          <p:cNvPicPr>
            <a:picLocks noGrp="1" noChangeAspect="1"/>
          </p:cNvPicPr>
          <p:nvPr>
            <p:ph idx="1"/>
          </p:nvPr>
        </p:nvPicPr>
        <p:blipFill>
          <a:blip r:embed="rId2"/>
          <a:stretch>
            <a:fillRect/>
          </a:stretch>
        </p:blipFill>
        <p:spPr>
          <a:xfrm>
            <a:off x="4238096" y="1600200"/>
            <a:ext cx="3715807" cy="4525963"/>
          </a:xfrm>
        </p:spPr>
      </p:pic>
    </p:spTree>
    <p:extLst>
      <p:ext uri="{BB962C8B-B14F-4D97-AF65-F5344CB8AC3E}">
        <p14:creationId xmlns:p14="http://schemas.microsoft.com/office/powerpoint/2010/main" val="27197965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502FE9-EECB-4874-9A34-9DED4AD8D554}"/>
              </a:ext>
            </a:extLst>
          </p:cNvPr>
          <p:cNvSpPr>
            <a:spLocks noGrp="1"/>
          </p:cNvSpPr>
          <p:nvPr>
            <p:ph type="title"/>
          </p:nvPr>
        </p:nvSpPr>
        <p:spPr/>
        <p:txBody>
          <a:bodyPr/>
          <a:lstStyle/>
          <a:p>
            <a:endParaRPr lang="fr-BE"/>
          </a:p>
        </p:txBody>
      </p:sp>
      <p:pic>
        <p:nvPicPr>
          <p:cNvPr id="5" name="Espace réservé du contenu 4">
            <a:extLst>
              <a:ext uri="{FF2B5EF4-FFF2-40B4-BE49-F238E27FC236}">
                <a16:creationId xmlns:a16="http://schemas.microsoft.com/office/drawing/2014/main" id="{5BFBB62F-E65D-4895-9CC2-740CF2388003}"/>
              </a:ext>
            </a:extLst>
          </p:cNvPr>
          <p:cNvPicPr>
            <a:picLocks noGrp="1" noChangeAspect="1"/>
          </p:cNvPicPr>
          <p:nvPr>
            <p:ph idx="1"/>
          </p:nvPr>
        </p:nvPicPr>
        <p:blipFill>
          <a:blip r:embed="rId2"/>
          <a:stretch>
            <a:fillRect/>
          </a:stretch>
        </p:blipFill>
        <p:spPr>
          <a:xfrm>
            <a:off x="4250800" y="1600200"/>
            <a:ext cx="3690400" cy="4525963"/>
          </a:xfrm>
        </p:spPr>
      </p:pic>
    </p:spTree>
    <p:extLst>
      <p:ext uri="{BB962C8B-B14F-4D97-AF65-F5344CB8AC3E}">
        <p14:creationId xmlns:p14="http://schemas.microsoft.com/office/powerpoint/2010/main" val="28519418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D6E8A99-6C26-4BA5-8B00-B378E8D7E3B9}"/>
              </a:ext>
            </a:extLst>
          </p:cNvPr>
          <p:cNvSpPr>
            <a:spLocks noGrp="1"/>
          </p:cNvSpPr>
          <p:nvPr>
            <p:ph type="title"/>
          </p:nvPr>
        </p:nvSpPr>
        <p:spPr/>
        <p:txBody>
          <a:bodyPr/>
          <a:lstStyle/>
          <a:p>
            <a:endParaRPr lang="fr-BE"/>
          </a:p>
        </p:txBody>
      </p:sp>
      <p:pic>
        <p:nvPicPr>
          <p:cNvPr id="5" name="Espace réservé du contenu 4">
            <a:extLst>
              <a:ext uri="{FF2B5EF4-FFF2-40B4-BE49-F238E27FC236}">
                <a16:creationId xmlns:a16="http://schemas.microsoft.com/office/drawing/2014/main" id="{81E5A258-E144-4A1F-8678-AFE7A6821D76}"/>
              </a:ext>
            </a:extLst>
          </p:cNvPr>
          <p:cNvPicPr>
            <a:picLocks noGrp="1" noChangeAspect="1"/>
          </p:cNvPicPr>
          <p:nvPr>
            <p:ph idx="1"/>
          </p:nvPr>
        </p:nvPicPr>
        <p:blipFill>
          <a:blip r:embed="rId2"/>
          <a:stretch>
            <a:fillRect/>
          </a:stretch>
        </p:blipFill>
        <p:spPr>
          <a:xfrm>
            <a:off x="4285615" y="1600200"/>
            <a:ext cx="3620770" cy="4525963"/>
          </a:xfrm>
        </p:spPr>
      </p:pic>
    </p:spTree>
    <p:extLst>
      <p:ext uri="{BB962C8B-B14F-4D97-AF65-F5344CB8AC3E}">
        <p14:creationId xmlns:p14="http://schemas.microsoft.com/office/powerpoint/2010/main" val="27869441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870798-9341-4C5E-9E44-AB319905BA3C}"/>
              </a:ext>
            </a:extLst>
          </p:cNvPr>
          <p:cNvSpPr>
            <a:spLocks noGrp="1"/>
          </p:cNvSpPr>
          <p:nvPr>
            <p:ph type="title"/>
          </p:nvPr>
        </p:nvSpPr>
        <p:spPr/>
        <p:txBody>
          <a:bodyPr>
            <a:normAutofit fontScale="90000"/>
          </a:bodyPr>
          <a:lstStyle/>
          <a:p>
            <a:pPr marL="342900" lvl="0" indent="-342900" algn="l">
              <a:spcBef>
                <a:spcPct val="20000"/>
              </a:spcBef>
              <a:buFont typeface="Arial" pitchFamily="34" charset="0"/>
              <a:buChar char="•"/>
            </a:pPr>
            <a:r>
              <a:rPr lang="en-US" sz="3600" dirty="0"/>
              <a:t>Dance for neuroplasticity: A descriptive systematic review</a:t>
            </a:r>
            <a:br>
              <a:rPr lang="en-US" dirty="0"/>
            </a:br>
            <a:r>
              <a:rPr lang="en-US" sz="1800" dirty="0">
                <a:solidFill>
                  <a:prstClr val="black"/>
                </a:solidFill>
                <a:ea typeface="+mn-ea"/>
                <a:cs typeface="+mn-cs"/>
              </a:rPr>
              <a:t>Lavinia Teixeira-Machado 1, Ricardo Mario </a:t>
            </a:r>
            <a:r>
              <a:rPr lang="en-US" sz="1800" dirty="0" err="1">
                <a:solidFill>
                  <a:prstClr val="black"/>
                </a:solidFill>
                <a:ea typeface="+mn-ea"/>
                <a:cs typeface="+mn-cs"/>
              </a:rPr>
              <a:t>Arida</a:t>
            </a:r>
            <a:r>
              <a:rPr lang="en-US" sz="1800" dirty="0">
                <a:solidFill>
                  <a:prstClr val="black"/>
                </a:solidFill>
                <a:ea typeface="+mn-ea"/>
                <a:cs typeface="+mn-cs"/>
              </a:rPr>
              <a:t> 2, Jair de Jesus Mari 3</a:t>
            </a:r>
            <a:br>
              <a:rPr lang="en-US" sz="1700" dirty="0">
                <a:solidFill>
                  <a:prstClr val="black"/>
                </a:solidFill>
                <a:ea typeface="+mn-ea"/>
                <a:cs typeface="+mn-cs"/>
              </a:rPr>
            </a:br>
            <a:endParaRPr lang="fr-BE" dirty="0"/>
          </a:p>
        </p:txBody>
      </p:sp>
      <p:sp>
        <p:nvSpPr>
          <p:cNvPr id="3" name="Espace réservé du contenu 2">
            <a:extLst>
              <a:ext uri="{FF2B5EF4-FFF2-40B4-BE49-F238E27FC236}">
                <a16:creationId xmlns:a16="http://schemas.microsoft.com/office/drawing/2014/main" id="{E2C1F455-05F3-40E0-9424-E10FD58AD320}"/>
              </a:ext>
            </a:extLst>
          </p:cNvPr>
          <p:cNvSpPr>
            <a:spLocks noGrp="1"/>
          </p:cNvSpPr>
          <p:nvPr>
            <p:ph idx="1"/>
          </p:nvPr>
        </p:nvSpPr>
        <p:spPr/>
        <p:txBody>
          <a:bodyPr>
            <a:normAutofit fontScale="47500" lnSpcReduction="20000"/>
          </a:bodyPr>
          <a:lstStyle/>
          <a:p>
            <a:r>
              <a:rPr lang="en-US" dirty="0" err="1"/>
              <a:t>Neurosci</a:t>
            </a:r>
            <a:r>
              <a:rPr lang="en-US" dirty="0"/>
              <a:t> </a:t>
            </a:r>
            <a:r>
              <a:rPr lang="en-US" dirty="0" err="1"/>
              <a:t>Biobehav</a:t>
            </a:r>
            <a:r>
              <a:rPr lang="en-US" dirty="0"/>
              <a:t> Rev</a:t>
            </a:r>
          </a:p>
          <a:p>
            <a:r>
              <a:rPr lang="en-US" dirty="0"/>
              <a:t>. 2019 Jan;96:232-240. </a:t>
            </a:r>
            <a:r>
              <a:rPr lang="en-US" dirty="0" err="1"/>
              <a:t>doi</a:t>
            </a:r>
            <a:r>
              <a:rPr lang="en-US" dirty="0"/>
              <a:t>: 10.1016/j.neubiorev.2018.12.010. </a:t>
            </a:r>
            <a:r>
              <a:rPr lang="en-US" dirty="0" err="1"/>
              <a:t>Epub</a:t>
            </a:r>
            <a:r>
              <a:rPr lang="en-US" dirty="0"/>
              <a:t> 2018 Dec 10.</a:t>
            </a:r>
          </a:p>
          <a:p>
            <a:r>
              <a:rPr lang="en-US" dirty="0"/>
              <a:t>Affiliations expand</a:t>
            </a:r>
          </a:p>
          <a:p>
            <a:r>
              <a:rPr lang="en-US" dirty="0"/>
              <a:t>PMID: 30543905 DOI: 10.1016/j.neubiorev.2018.12.010</a:t>
            </a:r>
          </a:p>
          <a:p>
            <a:r>
              <a:rPr lang="en-US" dirty="0"/>
              <a:t>Abstract</a:t>
            </a:r>
          </a:p>
          <a:p>
            <a:r>
              <a:rPr lang="en-US" dirty="0"/>
              <a:t>We conducted a systematic review of randomized clinical trials to investigate whether dance practice promotes neuroplasticity. We also determined how dancing is able to alter (1) brain volumes and structures (2) brain function, (3) psychomotor adjustment and (4) levels of neurotrophic factors. This systematic review formulated a research question based on PICO, according to the guidelines for systematic reviews and meta-analyzes (PRISMA), "What is the influence of dance practice on neuroplasticity in already mature brains?" We </a:t>
            </a:r>
            <a:r>
              <a:rPr lang="en-US" sz="4200" dirty="0"/>
              <a:t>screened 1071 studies </a:t>
            </a:r>
            <a:r>
              <a:rPr lang="en-US" dirty="0"/>
              <a:t>and from these eight studies were included in the review. Of the selected studies, all demonstrated </a:t>
            </a:r>
            <a:r>
              <a:rPr lang="en-US" sz="4200" dirty="0"/>
              <a:t>positive structural and/or functional changes. Structural changes included increased hippocampal volume, gray matter volume in the left precentral and </a:t>
            </a:r>
            <a:r>
              <a:rPr lang="en-US" sz="4200" dirty="0" err="1"/>
              <a:t>parahippocampal</a:t>
            </a:r>
            <a:r>
              <a:rPr lang="en-US" sz="4200" dirty="0"/>
              <a:t> gyrus, and white matter integrity. Functional changes included alterations in cognitive function such as significant improvement in memory, attention, body balance, psychosocial parameters and altered peripheral neurotrophic factor</a:t>
            </a:r>
            <a:r>
              <a:rPr lang="en-US" dirty="0"/>
              <a:t>. Based on the evidence, dance practice integrates brain areas to improve neuroplasticity.</a:t>
            </a:r>
          </a:p>
          <a:p>
            <a:endParaRPr lang="en-US" dirty="0"/>
          </a:p>
          <a:p>
            <a:r>
              <a:rPr lang="en-US" dirty="0"/>
              <a:t>Keywords: Brain function; Dance; Neuroplasticity.</a:t>
            </a:r>
          </a:p>
          <a:p>
            <a:endParaRPr lang="en-US" dirty="0"/>
          </a:p>
          <a:p>
            <a:r>
              <a:rPr lang="en-US" dirty="0"/>
              <a:t>Copyright © 2018 Elsevier Ltd. All rights reserved.</a:t>
            </a:r>
            <a:endParaRPr lang="fr-BE" dirty="0"/>
          </a:p>
        </p:txBody>
      </p:sp>
    </p:spTree>
    <p:extLst>
      <p:ext uri="{BB962C8B-B14F-4D97-AF65-F5344CB8AC3E}">
        <p14:creationId xmlns:p14="http://schemas.microsoft.com/office/powerpoint/2010/main" val="18931816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24AB49F-1CE7-4C95-9E65-03AF24CD2461}"/>
              </a:ext>
            </a:extLst>
          </p:cNvPr>
          <p:cNvSpPr>
            <a:spLocks noGrp="1"/>
          </p:cNvSpPr>
          <p:nvPr>
            <p:ph type="title"/>
          </p:nvPr>
        </p:nvSpPr>
        <p:spPr/>
        <p:txBody>
          <a:bodyPr/>
          <a:lstStyle/>
          <a:p>
            <a:endParaRPr lang="fr-BE"/>
          </a:p>
        </p:txBody>
      </p:sp>
      <p:sp>
        <p:nvSpPr>
          <p:cNvPr id="3" name="Espace réservé du contenu 2">
            <a:extLst>
              <a:ext uri="{FF2B5EF4-FFF2-40B4-BE49-F238E27FC236}">
                <a16:creationId xmlns:a16="http://schemas.microsoft.com/office/drawing/2014/main" id="{4CCCF9F1-7A34-4C87-92D6-738B5746B2FE}"/>
              </a:ext>
            </a:extLst>
          </p:cNvPr>
          <p:cNvSpPr>
            <a:spLocks noGrp="1"/>
          </p:cNvSpPr>
          <p:nvPr>
            <p:ph idx="1"/>
          </p:nvPr>
        </p:nvSpPr>
        <p:spPr/>
        <p:txBody>
          <a:bodyPr>
            <a:normAutofit lnSpcReduction="10000"/>
          </a:bodyPr>
          <a:lstStyle/>
          <a:p>
            <a:r>
              <a:rPr lang="en-US" dirty="0"/>
              <a:t>Structural changes included increased hippocampal volume, gray matter volume in the left precentral and </a:t>
            </a:r>
            <a:r>
              <a:rPr lang="en-US" dirty="0" err="1"/>
              <a:t>parahippocampal</a:t>
            </a:r>
            <a:r>
              <a:rPr lang="en-US" dirty="0"/>
              <a:t> gyrus, and white matter integrity. </a:t>
            </a:r>
          </a:p>
          <a:p>
            <a:r>
              <a:rPr lang="en-US" dirty="0"/>
              <a:t>Functional changes included alterations in cognitive function such as significant improvement in memory, attention, body balance, psychosocial parameters and altered peripheral neurotrophic factor. </a:t>
            </a:r>
          </a:p>
          <a:p>
            <a:r>
              <a:rPr lang="en-US" dirty="0"/>
              <a:t>Based on the evidence, dance practice integrates brain areas to improve neuroplasticity.</a:t>
            </a:r>
          </a:p>
          <a:p>
            <a:endParaRPr lang="fr-BE" dirty="0"/>
          </a:p>
        </p:txBody>
      </p:sp>
    </p:spTree>
    <p:extLst>
      <p:ext uri="{BB962C8B-B14F-4D97-AF65-F5344CB8AC3E}">
        <p14:creationId xmlns:p14="http://schemas.microsoft.com/office/powerpoint/2010/main" val="25585974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32BBC9-52BC-4857-929D-415046D9F10F}"/>
              </a:ext>
            </a:extLst>
          </p:cNvPr>
          <p:cNvSpPr>
            <a:spLocks noGrp="1"/>
          </p:cNvSpPr>
          <p:nvPr>
            <p:ph type="title"/>
          </p:nvPr>
        </p:nvSpPr>
        <p:spPr/>
        <p:txBody>
          <a:bodyPr>
            <a:normAutofit fontScale="90000"/>
          </a:bodyPr>
          <a:lstStyle/>
          <a:p>
            <a:pPr lvl="0" algn="l">
              <a:spcBef>
                <a:spcPct val="20000"/>
              </a:spcBef>
            </a:pPr>
            <a:br>
              <a:rPr lang="en-US" sz="3600" dirty="0"/>
            </a:br>
            <a:br>
              <a:rPr lang="en-US" sz="3600" dirty="0"/>
            </a:br>
            <a:r>
              <a:rPr lang="en-US" sz="2700" dirty="0"/>
              <a:t>Dance training is superior to repetitive physical exercise in inducing brain plasticity in the elderly</a:t>
            </a:r>
            <a:br>
              <a:rPr lang="en-US" sz="3600" dirty="0"/>
            </a:br>
            <a:r>
              <a:rPr lang="en-US" sz="1700" dirty="0">
                <a:solidFill>
                  <a:prstClr val="black"/>
                </a:solidFill>
                <a:ea typeface="+mn-ea"/>
                <a:cs typeface="+mn-cs"/>
              </a:rPr>
              <a:t>Kathrin </a:t>
            </a:r>
            <a:r>
              <a:rPr lang="en-US" sz="1700" dirty="0" err="1">
                <a:solidFill>
                  <a:prstClr val="black"/>
                </a:solidFill>
                <a:ea typeface="+mn-ea"/>
                <a:cs typeface="+mn-cs"/>
              </a:rPr>
              <a:t>Rehfeld</a:t>
            </a:r>
            <a:r>
              <a:rPr lang="en-US" sz="1700" dirty="0">
                <a:solidFill>
                  <a:prstClr val="black"/>
                </a:solidFill>
                <a:ea typeface="+mn-ea"/>
                <a:cs typeface="+mn-cs"/>
              </a:rPr>
              <a:t> 1 2, Angie </a:t>
            </a:r>
            <a:r>
              <a:rPr lang="en-US" sz="1700" dirty="0" err="1">
                <a:solidFill>
                  <a:prstClr val="black"/>
                </a:solidFill>
                <a:ea typeface="+mn-ea"/>
                <a:cs typeface="+mn-cs"/>
              </a:rPr>
              <a:t>Lüders</a:t>
            </a:r>
            <a:r>
              <a:rPr lang="en-US" sz="1700" dirty="0">
                <a:solidFill>
                  <a:prstClr val="black"/>
                </a:solidFill>
                <a:ea typeface="+mn-ea"/>
                <a:cs typeface="+mn-cs"/>
              </a:rPr>
              <a:t> 1, Anita </a:t>
            </a:r>
            <a:r>
              <a:rPr lang="en-US" sz="1700" dirty="0" err="1">
                <a:solidFill>
                  <a:prstClr val="black"/>
                </a:solidFill>
                <a:ea typeface="+mn-ea"/>
                <a:cs typeface="+mn-cs"/>
              </a:rPr>
              <a:t>Hökelmann</a:t>
            </a:r>
            <a:r>
              <a:rPr lang="en-US" sz="1700" dirty="0">
                <a:solidFill>
                  <a:prstClr val="black"/>
                </a:solidFill>
                <a:ea typeface="+mn-ea"/>
                <a:cs typeface="+mn-cs"/>
              </a:rPr>
              <a:t> 2, </a:t>
            </a:r>
            <a:r>
              <a:rPr lang="en-US" sz="1700" dirty="0" err="1">
                <a:solidFill>
                  <a:prstClr val="black"/>
                </a:solidFill>
                <a:ea typeface="+mn-ea"/>
                <a:cs typeface="+mn-cs"/>
              </a:rPr>
              <a:t>Volkmar</a:t>
            </a:r>
            <a:r>
              <a:rPr lang="en-US" sz="1700" dirty="0">
                <a:solidFill>
                  <a:prstClr val="black"/>
                </a:solidFill>
                <a:ea typeface="+mn-ea"/>
                <a:cs typeface="+mn-cs"/>
              </a:rPr>
              <a:t> </a:t>
            </a:r>
            <a:r>
              <a:rPr lang="en-US" sz="1700" dirty="0" err="1">
                <a:solidFill>
                  <a:prstClr val="black"/>
                </a:solidFill>
                <a:ea typeface="+mn-ea"/>
                <a:cs typeface="+mn-cs"/>
              </a:rPr>
              <a:t>Lessmann</a:t>
            </a:r>
            <a:r>
              <a:rPr lang="en-US" sz="1700" dirty="0">
                <a:solidFill>
                  <a:prstClr val="black"/>
                </a:solidFill>
                <a:ea typeface="+mn-ea"/>
                <a:cs typeface="+mn-cs"/>
              </a:rPr>
              <a:t> 3 4, </a:t>
            </a:r>
            <a:r>
              <a:rPr lang="en-US" sz="1700" dirty="0" err="1">
                <a:solidFill>
                  <a:prstClr val="black"/>
                </a:solidFill>
                <a:ea typeface="+mn-ea"/>
                <a:cs typeface="+mn-cs"/>
              </a:rPr>
              <a:t>Joern</a:t>
            </a:r>
            <a:r>
              <a:rPr lang="en-US" sz="1700" dirty="0">
                <a:solidFill>
                  <a:prstClr val="black"/>
                </a:solidFill>
                <a:ea typeface="+mn-ea"/>
                <a:cs typeface="+mn-cs"/>
              </a:rPr>
              <a:t> Kaufmann 5, Tanja </a:t>
            </a:r>
            <a:r>
              <a:rPr lang="en-US" sz="1700" dirty="0" err="1">
                <a:solidFill>
                  <a:prstClr val="black"/>
                </a:solidFill>
                <a:ea typeface="+mn-ea"/>
                <a:cs typeface="+mn-cs"/>
              </a:rPr>
              <a:t>Brigadski</a:t>
            </a:r>
            <a:r>
              <a:rPr lang="en-US" sz="1700" dirty="0">
                <a:solidFill>
                  <a:prstClr val="black"/>
                </a:solidFill>
                <a:ea typeface="+mn-ea"/>
                <a:cs typeface="+mn-cs"/>
              </a:rPr>
              <a:t> 3 4, Patrick Müller 1, </a:t>
            </a:r>
            <a:r>
              <a:rPr lang="en-US" sz="1700" dirty="0" err="1">
                <a:solidFill>
                  <a:prstClr val="black"/>
                </a:solidFill>
                <a:ea typeface="+mn-ea"/>
                <a:cs typeface="+mn-cs"/>
              </a:rPr>
              <a:t>Notger</a:t>
            </a:r>
            <a:r>
              <a:rPr lang="en-US" sz="1700" dirty="0">
                <a:solidFill>
                  <a:prstClr val="black"/>
                </a:solidFill>
                <a:ea typeface="+mn-ea"/>
                <a:cs typeface="+mn-cs"/>
              </a:rPr>
              <a:t> G Müller 1 4 5</a:t>
            </a:r>
            <a:br>
              <a:rPr lang="en-US" sz="1700" dirty="0">
                <a:solidFill>
                  <a:prstClr val="black"/>
                </a:solidFill>
                <a:ea typeface="+mn-ea"/>
                <a:cs typeface="+mn-cs"/>
              </a:rPr>
            </a:br>
            <a:br>
              <a:rPr lang="en-US" dirty="0"/>
            </a:br>
            <a:endParaRPr lang="fr-BE" dirty="0"/>
          </a:p>
        </p:txBody>
      </p:sp>
      <p:sp>
        <p:nvSpPr>
          <p:cNvPr id="3" name="Espace réservé du contenu 2">
            <a:extLst>
              <a:ext uri="{FF2B5EF4-FFF2-40B4-BE49-F238E27FC236}">
                <a16:creationId xmlns:a16="http://schemas.microsoft.com/office/drawing/2014/main" id="{C087CB35-3F86-4854-86ED-783116421507}"/>
              </a:ext>
            </a:extLst>
          </p:cNvPr>
          <p:cNvSpPr>
            <a:spLocks noGrp="1"/>
          </p:cNvSpPr>
          <p:nvPr>
            <p:ph idx="1"/>
          </p:nvPr>
        </p:nvSpPr>
        <p:spPr/>
        <p:txBody>
          <a:bodyPr>
            <a:normAutofit fontScale="47500" lnSpcReduction="20000"/>
          </a:bodyPr>
          <a:lstStyle/>
          <a:p>
            <a:r>
              <a:rPr lang="en-US" dirty="0" err="1"/>
              <a:t>PLoS</a:t>
            </a:r>
            <a:r>
              <a:rPr lang="en-US" dirty="0"/>
              <a:t> One . 2018 Jul 11;13(7):e0196636. </a:t>
            </a:r>
            <a:r>
              <a:rPr lang="en-US" dirty="0" err="1"/>
              <a:t>doi</a:t>
            </a:r>
            <a:r>
              <a:rPr lang="en-US" dirty="0"/>
              <a:t>: 10.1371/journal.pone.0196636. </a:t>
            </a:r>
            <a:r>
              <a:rPr lang="en-US" dirty="0" err="1"/>
              <a:t>eCollection</a:t>
            </a:r>
            <a:r>
              <a:rPr lang="en-US" dirty="0"/>
              <a:t> 2018.</a:t>
            </a:r>
          </a:p>
          <a:p>
            <a:r>
              <a:rPr lang="en-US" dirty="0"/>
              <a:t>Affiliations expand PMID: 29995884 PMCID: PMC6040685 DOI: 10.1371/journal.pone.0196636 Free PMC article</a:t>
            </a:r>
          </a:p>
          <a:p>
            <a:endParaRPr lang="en-US" dirty="0"/>
          </a:p>
          <a:p>
            <a:r>
              <a:rPr lang="en-US" dirty="0"/>
              <a:t>Abstract</a:t>
            </a:r>
          </a:p>
          <a:p>
            <a:r>
              <a:rPr lang="en-US" dirty="0"/>
              <a:t>Animal research indicates that a combination of physical activity and sensory enrichment has the largest and the only sustaining effect on adult neuroplasticity. Dancing has been suggested as a human homologue to this combined intervention as it poses demands on both physical and cognitive functions. For the present exploratory study, we designed an especially challenging dance program in which our elderly participants constantly had to learn novel and increasingly difficult choreographies. This six-month-long program was compared to conventional fitness training matched for intensity. An extensive pre/post-assessment was performed on the </a:t>
            </a:r>
            <a:r>
              <a:rPr lang="en-US" sz="3800" dirty="0"/>
              <a:t>38 participants (63-80 y), covering general cognition, attention, memory, postural and cardio-respiratory performance, neurotrophic factors and-most crucially-structural MRI using an exploratory analysis</a:t>
            </a:r>
            <a:r>
              <a:rPr lang="en-US" dirty="0"/>
              <a:t>. For analysis of MRI data, a new method of voxel-based morphometry (VBM) designed specifically for pairwise longitudinal group comparisons was employed. Both interventions increased physical fitness to the same extent. Pronounced differences were seen in the effects on brain volumes: </a:t>
            </a:r>
            <a:r>
              <a:rPr lang="en-US" sz="3800" dirty="0"/>
              <a:t>Dancing compared to conventional fitness activity led to larger volume increases in more brain areas, including the cingulate cortex, insula, corpus callosum and sensorimotor cortex</a:t>
            </a:r>
            <a:r>
              <a:rPr lang="en-US" dirty="0"/>
              <a:t>. Only dancing was associated with an increase in plasma BDNF levels. Regarding cognition, both groups improved in attention and spatial memory, but no significant group differences emerged. The latter finding may indicate that cognitive benefits may develop later and after structural brain changes have taken place</a:t>
            </a:r>
            <a:r>
              <a:rPr lang="en-US" sz="3800" dirty="0"/>
              <a:t>. The present results recommend our challenging dance program as an effective measure to counteract detrimental effects of aging on the brain</a:t>
            </a:r>
            <a:r>
              <a:rPr lang="en-US" dirty="0"/>
              <a:t>.</a:t>
            </a:r>
            <a:endParaRPr lang="fr-BE" dirty="0"/>
          </a:p>
        </p:txBody>
      </p:sp>
    </p:spTree>
    <p:extLst>
      <p:ext uri="{BB962C8B-B14F-4D97-AF65-F5344CB8AC3E}">
        <p14:creationId xmlns:p14="http://schemas.microsoft.com/office/powerpoint/2010/main" val="16154807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7DF4FE-5561-498A-A523-C5293026C2C2}"/>
              </a:ext>
            </a:extLst>
          </p:cNvPr>
          <p:cNvSpPr>
            <a:spLocks noGrp="1"/>
          </p:cNvSpPr>
          <p:nvPr>
            <p:ph type="title"/>
          </p:nvPr>
        </p:nvSpPr>
        <p:spPr/>
        <p:txBody>
          <a:bodyPr>
            <a:normAutofit fontScale="90000"/>
          </a:bodyPr>
          <a:lstStyle/>
          <a:p>
            <a:r>
              <a:rPr lang="en-US" dirty="0"/>
              <a:t>Dance training is superior to repetitive physical exercise in inducing brain plasticity in the elderly</a:t>
            </a:r>
            <a:endParaRPr lang="fr-BE" dirty="0"/>
          </a:p>
        </p:txBody>
      </p:sp>
      <p:pic>
        <p:nvPicPr>
          <p:cNvPr id="4" name="Espace réservé du contenu 3">
            <a:extLst>
              <a:ext uri="{FF2B5EF4-FFF2-40B4-BE49-F238E27FC236}">
                <a16:creationId xmlns:a16="http://schemas.microsoft.com/office/drawing/2014/main" id="{E9CB25CF-842A-4FD1-8A4E-ADD92E33E8BB}"/>
              </a:ext>
            </a:extLst>
          </p:cNvPr>
          <p:cNvPicPr>
            <a:picLocks noGrp="1" noChangeAspect="1"/>
          </p:cNvPicPr>
          <p:nvPr>
            <p:ph idx="1"/>
          </p:nvPr>
        </p:nvPicPr>
        <p:blipFill>
          <a:blip r:embed="rId2"/>
          <a:stretch>
            <a:fillRect/>
          </a:stretch>
        </p:blipFill>
        <p:spPr>
          <a:xfrm>
            <a:off x="3393232" y="1600200"/>
            <a:ext cx="5405536" cy="4525963"/>
          </a:xfrm>
          <a:prstGeom prst="rect">
            <a:avLst/>
          </a:prstGeom>
        </p:spPr>
      </p:pic>
    </p:spTree>
    <p:extLst>
      <p:ext uri="{BB962C8B-B14F-4D97-AF65-F5344CB8AC3E}">
        <p14:creationId xmlns:p14="http://schemas.microsoft.com/office/powerpoint/2010/main" val="25588756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B075EB-883C-4C54-BC2B-72834232FF1F}"/>
              </a:ext>
            </a:extLst>
          </p:cNvPr>
          <p:cNvSpPr>
            <a:spLocks noGrp="1"/>
          </p:cNvSpPr>
          <p:nvPr>
            <p:ph type="title"/>
          </p:nvPr>
        </p:nvSpPr>
        <p:spPr/>
        <p:txBody>
          <a:bodyPr>
            <a:normAutofit fontScale="90000"/>
          </a:bodyPr>
          <a:lstStyle/>
          <a:p>
            <a:br>
              <a:rPr lang="en-US" sz="2700" b="1" dirty="0"/>
            </a:br>
            <a:br>
              <a:rPr lang="en-US" sz="2700" b="1" dirty="0"/>
            </a:br>
            <a:r>
              <a:rPr lang="en-US" sz="2200" b="1" dirty="0"/>
              <a:t>Fig 2. Gray matter volume increases for the contrast dance &gt; sport (red-colored) and for the contrast sport &gt; dance (blue-colored). </a:t>
            </a:r>
            <a:r>
              <a:rPr lang="en-US" sz="2200" i="1" dirty="0"/>
              <a:t>Annotation</a:t>
            </a:r>
            <a:r>
              <a:rPr lang="en-US" sz="2200" dirty="0"/>
              <a:t>. ACC: anterior cingulate cortex, MCC: medial cingulate cortex, SMA: supplementary motor area</a:t>
            </a:r>
            <a:r>
              <a:rPr lang="en-US" sz="4000" dirty="0"/>
              <a:t>, </a:t>
            </a:r>
            <a:r>
              <a:rPr lang="en-US" sz="2200" dirty="0"/>
              <a:t>V1: primary visual cortex.</a:t>
            </a:r>
            <a:br>
              <a:rPr lang="en-US" sz="4000" dirty="0"/>
            </a:br>
            <a:endParaRPr lang="fr-BE" dirty="0"/>
          </a:p>
        </p:txBody>
      </p:sp>
      <p:pic>
        <p:nvPicPr>
          <p:cNvPr id="4" name="Espace réservé du contenu 3">
            <a:extLst>
              <a:ext uri="{FF2B5EF4-FFF2-40B4-BE49-F238E27FC236}">
                <a16:creationId xmlns:a16="http://schemas.microsoft.com/office/drawing/2014/main" id="{86B1429C-8A08-4AA2-8073-5A1CB5D82AB6}"/>
              </a:ext>
            </a:extLst>
          </p:cNvPr>
          <p:cNvPicPr>
            <a:picLocks noGrp="1" noChangeAspect="1"/>
          </p:cNvPicPr>
          <p:nvPr>
            <p:ph idx="1"/>
          </p:nvPr>
        </p:nvPicPr>
        <p:blipFill>
          <a:blip r:embed="rId2"/>
          <a:stretch>
            <a:fillRect/>
          </a:stretch>
        </p:blipFill>
        <p:spPr>
          <a:xfrm>
            <a:off x="3439456" y="1600200"/>
            <a:ext cx="5313087" cy="4525963"/>
          </a:xfrm>
          <a:prstGeom prst="rect">
            <a:avLst/>
          </a:prstGeom>
        </p:spPr>
      </p:pic>
    </p:spTree>
    <p:extLst>
      <p:ext uri="{BB962C8B-B14F-4D97-AF65-F5344CB8AC3E}">
        <p14:creationId xmlns:p14="http://schemas.microsoft.com/office/powerpoint/2010/main" val="70593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D09459-2AAB-484C-AB4F-556206C44397}"/>
              </a:ext>
            </a:extLst>
          </p:cNvPr>
          <p:cNvSpPr>
            <a:spLocks noGrp="1"/>
          </p:cNvSpPr>
          <p:nvPr>
            <p:ph type="title"/>
          </p:nvPr>
        </p:nvSpPr>
        <p:spPr/>
        <p:txBody>
          <a:bodyPr>
            <a:normAutofit fontScale="90000"/>
          </a:bodyPr>
          <a:lstStyle/>
          <a:p>
            <a:br>
              <a:rPr lang="en-US" sz="2200" b="1" dirty="0"/>
            </a:br>
            <a:br>
              <a:rPr lang="en-US" sz="2200" b="1" dirty="0"/>
            </a:br>
            <a:r>
              <a:rPr lang="en-US" sz="2200" b="1" dirty="0"/>
              <a:t>Fig 3. Comparison of white matter volume increases for the contrast dance &gt; sport (red-colored) and for the contrast sport &gt; dance (blue-colored). </a:t>
            </a:r>
            <a:r>
              <a:rPr lang="en-US" sz="2200" i="1" dirty="0"/>
              <a:t>Annotation</a:t>
            </a:r>
            <a:r>
              <a:rPr lang="en-US" sz="2200" dirty="0"/>
              <a:t>. AWS: anterior white matter, OWS: occipital white matter, TWS: temporal white matter.</a:t>
            </a:r>
            <a:br>
              <a:rPr lang="en-US" dirty="0"/>
            </a:br>
            <a:endParaRPr lang="fr-BE" dirty="0"/>
          </a:p>
        </p:txBody>
      </p:sp>
      <p:pic>
        <p:nvPicPr>
          <p:cNvPr id="4" name="Espace réservé du contenu 3">
            <a:extLst>
              <a:ext uri="{FF2B5EF4-FFF2-40B4-BE49-F238E27FC236}">
                <a16:creationId xmlns:a16="http://schemas.microsoft.com/office/drawing/2014/main" id="{CE73AAD9-4A92-4F72-BA60-62B4A522DAE7}"/>
              </a:ext>
            </a:extLst>
          </p:cNvPr>
          <p:cNvPicPr>
            <a:picLocks noGrp="1" noChangeAspect="1"/>
          </p:cNvPicPr>
          <p:nvPr>
            <p:ph idx="1"/>
          </p:nvPr>
        </p:nvPicPr>
        <p:blipFill>
          <a:blip r:embed="rId2"/>
          <a:stretch>
            <a:fillRect/>
          </a:stretch>
        </p:blipFill>
        <p:spPr>
          <a:xfrm>
            <a:off x="3456955" y="1600200"/>
            <a:ext cx="5278090" cy="4525963"/>
          </a:xfrm>
          <a:prstGeom prst="rect">
            <a:avLst/>
          </a:prstGeom>
        </p:spPr>
      </p:pic>
    </p:spTree>
    <p:extLst>
      <p:ext uri="{BB962C8B-B14F-4D97-AF65-F5344CB8AC3E}">
        <p14:creationId xmlns:p14="http://schemas.microsoft.com/office/powerpoint/2010/main" val="18751389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357F36-5227-4F06-924B-C8DC42EEB589}"/>
              </a:ext>
            </a:extLst>
          </p:cNvPr>
          <p:cNvSpPr>
            <a:spLocks noGrp="1"/>
          </p:cNvSpPr>
          <p:nvPr>
            <p:ph type="title"/>
          </p:nvPr>
        </p:nvSpPr>
        <p:spPr/>
        <p:txBody>
          <a:bodyPr>
            <a:normAutofit/>
          </a:bodyPr>
          <a:lstStyle/>
          <a:p>
            <a:r>
              <a:rPr lang="en-US" sz="2400" b="1" dirty="0"/>
              <a:t>Fig 4. Intraindividual changes in plasma BDNF level after intervention</a:t>
            </a:r>
            <a:r>
              <a:rPr lang="en-US" b="1" dirty="0"/>
              <a:t>.</a:t>
            </a:r>
            <a:endParaRPr lang="fr-BE" dirty="0"/>
          </a:p>
        </p:txBody>
      </p:sp>
      <p:pic>
        <p:nvPicPr>
          <p:cNvPr id="4" name="Espace réservé du contenu 3">
            <a:extLst>
              <a:ext uri="{FF2B5EF4-FFF2-40B4-BE49-F238E27FC236}">
                <a16:creationId xmlns:a16="http://schemas.microsoft.com/office/drawing/2014/main" id="{A3AE0807-34AE-41B9-B453-8DF65ABBF0F6}"/>
              </a:ext>
            </a:extLst>
          </p:cNvPr>
          <p:cNvPicPr>
            <a:picLocks noGrp="1" noChangeAspect="1"/>
          </p:cNvPicPr>
          <p:nvPr>
            <p:ph idx="1"/>
          </p:nvPr>
        </p:nvPicPr>
        <p:blipFill>
          <a:blip r:embed="rId2"/>
          <a:stretch>
            <a:fillRect/>
          </a:stretch>
        </p:blipFill>
        <p:spPr>
          <a:xfrm>
            <a:off x="3043074" y="1600200"/>
            <a:ext cx="6105852" cy="4525963"/>
          </a:xfrm>
          <a:prstGeom prst="rect">
            <a:avLst/>
          </a:prstGeom>
        </p:spPr>
      </p:pic>
    </p:spTree>
    <p:extLst>
      <p:ext uri="{BB962C8B-B14F-4D97-AF65-F5344CB8AC3E}">
        <p14:creationId xmlns:p14="http://schemas.microsoft.com/office/powerpoint/2010/main" val="12247831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C33D32-B86C-4151-A538-BAF447C6FB4C}"/>
              </a:ext>
            </a:extLst>
          </p:cNvPr>
          <p:cNvSpPr>
            <a:spLocks noGrp="1"/>
          </p:cNvSpPr>
          <p:nvPr>
            <p:ph type="title"/>
          </p:nvPr>
        </p:nvSpPr>
        <p:spPr/>
        <p:txBody>
          <a:bodyPr/>
          <a:lstStyle/>
          <a:p>
            <a:endParaRPr lang="fr-BE"/>
          </a:p>
        </p:txBody>
      </p:sp>
      <p:pic>
        <p:nvPicPr>
          <p:cNvPr id="5" name="Espace réservé du contenu 4">
            <a:extLst>
              <a:ext uri="{FF2B5EF4-FFF2-40B4-BE49-F238E27FC236}">
                <a16:creationId xmlns:a16="http://schemas.microsoft.com/office/drawing/2014/main" id="{AE28F24F-6095-4C4E-89D7-A514BBDD6341}"/>
              </a:ext>
            </a:extLst>
          </p:cNvPr>
          <p:cNvPicPr>
            <a:picLocks noGrp="1" noChangeAspect="1"/>
          </p:cNvPicPr>
          <p:nvPr>
            <p:ph idx="1"/>
          </p:nvPr>
        </p:nvPicPr>
        <p:blipFill>
          <a:blip r:embed="rId2"/>
          <a:stretch>
            <a:fillRect/>
          </a:stretch>
        </p:blipFill>
        <p:spPr>
          <a:xfrm>
            <a:off x="4151059" y="1600200"/>
            <a:ext cx="3889881" cy="4525963"/>
          </a:xfrm>
        </p:spPr>
      </p:pic>
    </p:spTree>
    <p:extLst>
      <p:ext uri="{BB962C8B-B14F-4D97-AF65-F5344CB8AC3E}">
        <p14:creationId xmlns:p14="http://schemas.microsoft.com/office/powerpoint/2010/main" val="15404204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0B598F-83E9-465F-B945-0DBB466D2A02}"/>
              </a:ext>
            </a:extLst>
          </p:cNvPr>
          <p:cNvSpPr>
            <a:spLocks noGrp="1"/>
          </p:cNvSpPr>
          <p:nvPr>
            <p:ph type="title"/>
          </p:nvPr>
        </p:nvSpPr>
        <p:spPr/>
        <p:txBody>
          <a:bodyPr/>
          <a:lstStyle/>
          <a:p>
            <a:endParaRPr lang="fr-BE"/>
          </a:p>
        </p:txBody>
      </p:sp>
      <p:pic>
        <p:nvPicPr>
          <p:cNvPr id="5" name="Espace réservé du contenu 4">
            <a:extLst>
              <a:ext uri="{FF2B5EF4-FFF2-40B4-BE49-F238E27FC236}">
                <a16:creationId xmlns:a16="http://schemas.microsoft.com/office/drawing/2014/main" id="{D448DCBC-05EF-45ED-9FFB-C5B8FDD26939}"/>
              </a:ext>
            </a:extLst>
          </p:cNvPr>
          <p:cNvPicPr>
            <a:picLocks noGrp="1" noChangeAspect="1"/>
          </p:cNvPicPr>
          <p:nvPr>
            <p:ph idx="1"/>
          </p:nvPr>
        </p:nvPicPr>
        <p:blipFill>
          <a:blip r:embed="rId2"/>
          <a:stretch>
            <a:fillRect/>
          </a:stretch>
        </p:blipFill>
        <p:spPr>
          <a:xfrm>
            <a:off x="4247640" y="1600200"/>
            <a:ext cx="3696719" cy="4525963"/>
          </a:xfrm>
        </p:spPr>
      </p:pic>
    </p:spTree>
    <p:extLst>
      <p:ext uri="{BB962C8B-B14F-4D97-AF65-F5344CB8AC3E}">
        <p14:creationId xmlns:p14="http://schemas.microsoft.com/office/powerpoint/2010/main" val="4413587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CEC746-3897-4FE7-83A4-3174BA73A700}"/>
              </a:ext>
            </a:extLst>
          </p:cNvPr>
          <p:cNvSpPr>
            <a:spLocks noGrp="1"/>
          </p:cNvSpPr>
          <p:nvPr>
            <p:ph type="title"/>
          </p:nvPr>
        </p:nvSpPr>
        <p:spPr/>
        <p:txBody>
          <a:bodyPr/>
          <a:lstStyle/>
          <a:p>
            <a:r>
              <a:rPr lang="fr-BE" dirty="0"/>
              <a:t>Danse</a:t>
            </a:r>
          </a:p>
        </p:txBody>
      </p:sp>
      <p:sp>
        <p:nvSpPr>
          <p:cNvPr id="3" name="Espace réservé du contenu 2">
            <a:extLst>
              <a:ext uri="{FF2B5EF4-FFF2-40B4-BE49-F238E27FC236}">
                <a16:creationId xmlns:a16="http://schemas.microsoft.com/office/drawing/2014/main" id="{B7AF9482-F74D-4608-A301-60B5D445F53B}"/>
              </a:ext>
            </a:extLst>
          </p:cNvPr>
          <p:cNvSpPr>
            <a:spLocks noGrp="1"/>
          </p:cNvSpPr>
          <p:nvPr>
            <p:ph idx="1"/>
          </p:nvPr>
        </p:nvSpPr>
        <p:spPr/>
        <p:txBody>
          <a:bodyPr>
            <a:normAutofit fontScale="92500" lnSpcReduction="10000"/>
          </a:bodyPr>
          <a:lstStyle/>
          <a:p>
            <a:r>
              <a:rPr lang="fr-BE" dirty="0"/>
              <a:t>Coordination de mouvements musculaires complexes (cervelet)</a:t>
            </a:r>
          </a:p>
          <a:p>
            <a:r>
              <a:rPr lang="fr-BE" dirty="0"/>
              <a:t>Exécution de figures et postures, concentration, apprentissage, mémoire</a:t>
            </a:r>
          </a:p>
          <a:p>
            <a:r>
              <a:rPr lang="fr-BE" dirty="0"/>
              <a:t>Libre expression de soi</a:t>
            </a:r>
          </a:p>
          <a:p>
            <a:r>
              <a:rPr lang="fr-BE" dirty="0"/>
              <a:t>Rythme, musique et chant</a:t>
            </a:r>
          </a:p>
          <a:p>
            <a:r>
              <a:rPr lang="fr-BE" dirty="0"/>
              <a:t>Lien social</a:t>
            </a:r>
          </a:p>
          <a:p>
            <a:r>
              <a:rPr lang="fr-BE" dirty="0"/>
              <a:t>Lien corps cerveau, action cognition émotion</a:t>
            </a:r>
          </a:p>
          <a:p>
            <a:r>
              <a:rPr lang="fr-BE" dirty="0"/>
              <a:t>Joie, bonne humeur, bien-être, instant présent</a:t>
            </a:r>
          </a:p>
          <a:p>
            <a:r>
              <a:rPr lang="fr-BE" dirty="0"/>
              <a:t>Conscience de soi, des autres, de son environnement</a:t>
            </a:r>
          </a:p>
          <a:p>
            <a:endParaRPr lang="fr-BE" dirty="0"/>
          </a:p>
          <a:p>
            <a:endParaRPr lang="fr-BE" dirty="0"/>
          </a:p>
        </p:txBody>
      </p:sp>
    </p:spTree>
    <p:extLst>
      <p:ext uri="{BB962C8B-B14F-4D97-AF65-F5344CB8AC3E}">
        <p14:creationId xmlns:p14="http://schemas.microsoft.com/office/powerpoint/2010/main" val="29734168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20D50B-1D70-418A-8DEA-747F30A9C26A}"/>
              </a:ext>
            </a:extLst>
          </p:cNvPr>
          <p:cNvSpPr>
            <a:spLocks noGrp="1"/>
          </p:cNvSpPr>
          <p:nvPr>
            <p:ph type="title"/>
          </p:nvPr>
        </p:nvSpPr>
        <p:spPr/>
        <p:txBody>
          <a:bodyPr/>
          <a:lstStyle/>
          <a:p>
            <a:endParaRPr lang="fr-BE"/>
          </a:p>
        </p:txBody>
      </p:sp>
      <p:pic>
        <p:nvPicPr>
          <p:cNvPr id="5" name="Espace réservé du contenu 4">
            <a:extLst>
              <a:ext uri="{FF2B5EF4-FFF2-40B4-BE49-F238E27FC236}">
                <a16:creationId xmlns:a16="http://schemas.microsoft.com/office/drawing/2014/main" id="{96F0621E-CE79-49E7-9A50-416011E1AD4D}"/>
              </a:ext>
            </a:extLst>
          </p:cNvPr>
          <p:cNvPicPr>
            <a:picLocks noGrp="1" noChangeAspect="1"/>
          </p:cNvPicPr>
          <p:nvPr>
            <p:ph idx="1"/>
          </p:nvPr>
        </p:nvPicPr>
        <p:blipFill>
          <a:blip r:embed="rId2"/>
          <a:stretch>
            <a:fillRect/>
          </a:stretch>
        </p:blipFill>
        <p:spPr>
          <a:xfrm>
            <a:off x="4032057" y="1600200"/>
            <a:ext cx="4127886" cy="4525963"/>
          </a:xfrm>
        </p:spPr>
      </p:pic>
    </p:spTree>
    <p:extLst>
      <p:ext uri="{BB962C8B-B14F-4D97-AF65-F5344CB8AC3E}">
        <p14:creationId xmlns:p14="http://schemas.microsoft.com/office/powerpoint/2010/main" val="23544759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566696-EF47-42FA-80D7-F909CAFB2068}"/>
              </a:ext>
            </a:extLst>
          </p:cNvPr>
          <p:cNvSpPr>
            <a:spLocks noGrp="1"/>
          </p:cNvSpPr>
          <p:nvPr>
            <p:ph type="title"/>
          </p:nvPr>
        </p:nvSpPr>
        <p:spPr/>
        <p:txBody>
          <a:bodyPr/>
          <a:lstStyle/>
          <a:p>
            <a:endParaRPr lang="fr-BE"/>
          </a:p>
        </p:txBody>
      </p:sp>
      <p:pic>
        <p:nvPicPr>
          <p:cNvPr id="5" name="Espace réservé du contenu 4">
            <a:extLst>
              <a:ext uri="{FF2B5EF4-FFF2-40B4-BE49-F238E27FC236}">
                <a16:creationId xmlns:a16="http://schemas.microsoft.com/office/drawing/2014/main" id="{DC7D63FA-91E4-430A-9B5B-98660EC56FD5}"/>
              </a:ext>
            </a:extLst>
          </p:cNvPr>
          <p:cNvPicPr>
            <a:picLocks noGrp="1" noChangeAspect="1"/>
          </p:cNvPicPr>
          <p:nvPr>
            <p:ph idx="1"/>
          </p:nvPr>
        </p:nvPicPr>
        <p:blipFill>
          <a:blip r:embed="rId2"/>
          <a:stretch>
            <a:fillRect/>
          </a:stretch>
        </p:blipFill>
        <p:spPr>
          <a:xfrm>
            <a:off x="4239195" y="1600200"/>
            <a:ext cx="3713610" cy="4525963"/>
          </a:xfrm>
        </p:spPr>
      </p:pic>
    </p:spTree>
    <p:extLst>
      <p:ext uri="{BB962C8B-B14F-4D97-AF65-F5344CB8AC3E}">
        <p14:creationId xmlns:p14="http://schemas.microsoft.com/office/powerpoint/2010/main" val="1332841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195189-9F73-415C-9E66-7F7F67959B64}"/>
              </a:ext>
            </a:extLst>
          </p:cNvPr>
          <p:cNvSpPr>
            <a:spLocks noGrp="1"/>
          </p:cNvSpPr>
          <p:nvPr>
            <p:ph type="title"/>
          </p:nvPr>
        </p:nvSpPr>
        <p:spPr>
          <a:xfrm>
            <a:off x="609600" y="386180"/>
            <a:ext cx="10972800" cy="1143000"/>
          </a:xfrm>
        </p:spPr>
        <p:txBody>
          <a:bodyPr>
            <a:normAutofit fontScale="90000"/>
          </a:bodyPr>
          <a:lstStyle/>
          <a:p>
            <a:r>
              <a:rPr lang="en-US" sz="3600" dirty="0"/>
              <a:t>Dance and music share gray matter structural correlates</a:t>
            </a:r>
            <a:br>
              <a:rPr lang="en-US" dirty="0"/>
            </a:br>
            <a:endParaRPr lang="fr-BE" dirty="0"/>
          </a:p>
        </p:txBody>
      </p:sp>
      <p:sp>
        <p:nvSpPr>
          <p:cNvPr id="3" name="Espace réservé du contenu 2">
            <a:extLst>
              <a:ext uri="{FF2B5EF4-FFF2-40B4-BE49-F238E27FC236}">
                <a16:creationId xmlns:a16="http://schemas.microsoft.com/office/drawing/2014/main" id="{91D0CDDA-AA8E-4DB5-AABB-F2750A217BCF}"/>
              </a:ext>
            </a:extLst>
          </p:cNvPr>
          <p:cNvSpPr>
            <a:spLocks noGrp="1"/>
          </p:cNvSpPr>
          <p:nvPr>
            <p:ph idx="1"/>
          </p:nvPr>
        </p:nvSpPr>
        <p:spPr/>
        <p:txBody>
          <a:bodyPr>
            <a:normAutofit fontScale="47500" lnSpcReduction="20000"/>
          </a:bodyPr>
          <a:lstStyle/>
          <a:p>
            <a:r>
              <a:rPr lang="en-US" dirty="0"/>
              <a:t>Brain Res</a:t>
            </a:r>
          </a:p>
          <a:p>
            <a:r>
              <a:rPr lang="en-US" dirty="0"/>
              <a:t>. 2017 Feb 15;1657:62-73. </a:t>
            </a:r>
            <a:r>
              <a:rPr lang="en-US" dirty="0" err="1"/>
              <a:t>doi</a:t>
            </a:r>
            <a:r>
              <a:rPr lang="en-US" dirty="0"/>
              <a:t>: 10.1016/j.brainres.2016.11.029. </a:t>
            </a:r>
            <a:r>
              <a:rPr lang="en-US" dirty="0" err="1"/>
              <a:t>Epub</a:t>
            </a:r>
            <a:r>
              <a:rPr lang="en-US" dirty="0"/>
              <a:t> 2016 Dec 5.</a:t>
            </a:r>
          </a:p>
          <a:p>
            <a:r>
              <a:rPr lang="en-US" dirty="0"/>
              <a:t>Dance and music share gray matter structural correlates</a:t>
            </a:r>
          </a:p>
          <a:p>
            <a:r>
              <a:rPr lang="en-US" dirty="0" err="1"/>
              <a:t>Falisha</a:t>
            </a:r>
            <a:r>
              <a:rPr lang="en-US" dirty="0"/>
              <a:t> J </a:t>
            </a:r>
            <a:r>
              <a:rPr lang="en-US" dirty="0" err="1"/>
              <a:t>Karpati</a:t>
            </a:r>
            <a:r>
              <a:rPr lang="en-US" dirty="0"/>
              <a:t> 1, Chiara </a:t>
            </a:r>
            <a:r>
              <a:rPr lang="en-US" dirty="0" err="1"/>
              <a:t>Giacosa</a:t>
            </a:r>
            <a:r>
              <a:rPr lang="en-US" dirty="0"/>
              <a:t> 2, Nicholas E V Foster 3, Virginia B </a:t>
            </a:r>
            <a:r>
              <a:rPr lang="en-US" dirty="0" err="1"/>
              <a:t>Penhune</a:t>
            </a:r>
            <a:r>
              <a:rPr lang="en-US" dirty="0"/>
              <a:t> 4, Krista L Hyde 5</a:t>
            </a:r>
          </a:p>
          <a:p>
            <a:r>
              <a:rPr lang="en-US" dirty="0"/>
              <a:t>Affiliations expand</a:t>
            </a:r>
          </a:p>
          <a:p>
            <a:r>
              <a:rPr lang="en-US" dirty="0"/>
              <a:t>PMID: 27923638 DOI: 10.1016/j.brainres.2016.11.029</a:t>
            </a:r>
          </a:p>
          <a:p>
            <a:r>
              <a:rPr lang="en-US" dirty="0"/>
              <a:t>Abstract</a:t>
            </a:r>
          </a:p>
          <a:p>
            <a:r>
              <a:rPr lang="en-US" dirty="0"/>
              <a:t>Intensive </a:t>
            </a:r>
            <a:r>
              <a:rPr lang="en-US" dirty="0" err="1"/>
              <a:t>practise</a:t>
            </a:r>
            <a:r>
              <a:rPr lang="en-US" dirty="0"/>
              <a:t> of sensorimotor skills, such as music and dance, is associated with brain structural plasticity. While the neural correlates of music have been well-investigated, less is known about the neural correlates of dance. Additionally, the gray matter structural correlates of dance versus music training have not yet been directly compared. The objectives of the present study were to compare gray matter structure as measured by surface- and voxel-based morphometry between expert dancers, expert musicians and untrained controls, as well as to correlate gray matter structure with performance on dance- and music-related tasks. Dancers and musicians were found to have increased cortical thickness compared to controls in superior temporal regions. Gray matter structure in the superior temporal gyrus was also correlated with performance on dance imitation, rhythm synchronization and melody discrimination tasks. These results suggest that superior temporal regions are important in both dance- and music-related skills and may be affected similarly by both types of long-term intensive training. This work advances knowledge of the neural correlates of dance and music, as well as training-associated brain plasticity in general.</a:t>
            </a:r>
          </a:p>
          <a:p>
            <a:endParaRPr lang="en-US" dirty="0"/>
          </a:p>
          <a:p>
            <a:r>
              <a:rPr lang="en-US" dirty="0"/>
              <a:t>Keywords: Brain; Cortical thickness; Dance; Music; Superior temporal gyrus.</a:t>
            </a:r>
          </a:p>
          <a:p>
            <a:endParaRPr lang="en-US" dirty="0"/>
          </a:p>
          <a:p>
            <a:r>
              <a:rPr lang="en-US" dirty="0"/>
              <a:t>Copyright © 2016 Elsevier B.V. All rights reserved.</a:t>
            </a:r>
            <a:endParaRPr lang="fr-BE" dirty="0"/>
          </a:p>
        </p:txBody>
      </p:sp>
    </p:spTree>
    <p:extLst>
      <p:ext uri="{BB962C8B-B14F-4D97-AF65-F5344CB8AC3E}">
        <p14:creationId xmlns:p14="http://schemas.microsoft.com/office/powerpoint/2010/main" val="17701676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767CE0-B23C-4DD4-AAC5-64D74D5D219E}"/>
              </a:ext>
            </a:extLst>
          </p:cNvPr>
          <p:cNvSpPr>
            <a:spLocks noGrp="1"/>
          </p:cNvSpPr>
          <p:nvPr>
            <p:ph type="title"/>
          </p:nvPr>
        </p:nvSpPr>
        <p:spPr/>
        <p:txBody>
          <a:bodyPr>
            <a:normAutofit fontScale="90000"/>
          </a:bodyPr>
          <a:lstStyle/>
          <a:p>
            <a:r>
              <a:rPr lang="fr-FR" altLang="fr-FR" sz="2400" b="1" dirty="0">
                <a:solidFill>
                  <a:prstClr val="black"/>
                </a:solidFill>
                <a:latin typeface="Roboto"/>
              </a:rPr>
              <a:t>Impact de la danse contemporaine sur les troubles moteurs et les représentations internes de l’espace dans la maladie de Huntington Un essai randomisé contrôlé</a:t>
            </a:r>
            <a:r>
              <a:rPr lang="fr-FR" altLang="fr-FR" sz="4000" b="1" dirty="0">
                <a:solidFill>
                  <a:srgbClr val="3185D2"/>
                </a:solidFill>
                <a:latin typeface="Roboto"/>
              </a:rPr>
              <a:t> </a:t>
            </a:r>
            <a:r>
              <a:rPr lang="fr-FR" altLang="fr-FR" sz="1800" b="1" dirty="0">
                <a:solidFill>
                  <a:srgbClr val="9B9B9B"/>
                </a:solidFill>
                <a:latin typeface="Roboto"/>
              </a:rPr>
              <a:t>- 24/05/18</a:t>
            </a:r>
            <a:endParaRPr lang="fr-BE" dirty="0"/>
          </a:p>
        </p:txBody>
      </p:sp>
      <p:sp>
        <p:nvSpPr>
          <p:cNvPr id="3" name="Espace réservé du contenu 2">
            <a:extLst>
              <a:ext uri="{FF2B5EF4-FFF2-40B4-BE49-F238E27FC236}">
                <a16:creationId xmlns:a16="http://schemas.microsoft.com/office/drawing/2014/main" id="{993F24DA-D86E-4557-87F9-9895CEDA5368}"/>
              </a:ext>
            </a:extLst>
          </p:cNvPr>
          <p:cNvSpPr>
            <a:spLocks noGrp="1"/>
          </p:cNvSpPr>
          <p:nvPr>
            <p:ph idx="1"/>
          </p:nvPr>
        </p:nvSpPr>
        <p:spPr/>
        <p:txBody>
          <a:bodyPr>
            <a:normAutofit fontScale="25000" lnSpcReduction="20000"/>
          </a:bodyPr>
          <a:lstStyle/>
          <a:p>
            <a:r>
              <a:rPr lang="fr-FR" sz="4000" dirty="0"/>
              <a:t>L’activité physique améliore les fonctions motrices, cognitives et cérébrales [1, 2], or son application à des maladies neurodégénératives reste un défi. Ici, nous avons </a:t>
            </a:r>
            <a:r>
              <a:rPr lang="fr-FR" sz="6400" dirty="0"/>
              <a:t>analysé l’impact de deux heures de danse contemporaine par semaine pendant cinq mois pour des patient(e)s atteint(e)s de la maladie de Huntington (</a:t>
            </a:r>
            <a:r>
              <a:rPr lang="fr-FR" sz="6400" dirty="0" err="1"/>
              <a:t>MdH</a:t>
            </a:r>
            <a:r>
              <a:rPr lang="fr-FR" sz="4000" dirty="0"/>
              <a:t>), une maladie neurodégénérative rare causant des troubles moteurs, posturaux et cognitifs.</a:t>
            </a:r>
          </a:p>
          <a:p>
            <a:endParaRPr lang="fr-FR" sz="4000" dirty="0"/>
          </a:p>
          <a:p>
            <a:r>
              <a:rPr lang="fr-FR" sz="4000" dirty="0"/>
              <a:t>Matériels et méthodes</a:t>
            </a:r>
          </a:p>
          <a:p>
            <a:r>
              <a:rPr lang="fr-FR" sz="4000" dirty="0"/>
              <a:t>Nous avons </a:t>
            </a:r>
            <a:r>
              <a:rPr lang="fr-FR" sz="6400" dirty="0"/>
              <a:t>recruté 19 patient(e)s </a:t>
            </a:r>
            <a:r>
              <a:rPr lang="fr-FR" sz="4000" dirty="0"/>
              <a:t>avec statut génétique de la </a:t>
            </a:r>
            <a:r>
              <a:rPr lang="fr-FR" sz="4000" dirty="0" err="1"/>
              <a:t>MdH</a:t>
            </a:r>
            <a:r>
              <a:rPr lang="fr-FR" sz="4000" dirty="0"/>
              <a:t> confirmé, </a:t>
            </a:r>
            <a:r>
              <a:rPr lang="fr-FR" sz="6400" dirty="0"/>
              <a:t>âgé(e)s entre 43 et 78 ans</a:t>
            </a:r>
            <a:r>
              <a:rPr lang="fr-FR" sz="4000" dirty="0"/>
              <a:t>, et </a:t>
            </a:r>
            <a:r>
              <a:rPr lang="fr-FR" sz="6400" dirty="0"/>
              <a:t>douze sujets de contrôle appariés </a:t>
            </a:r>
            <a:r>
              <a:rPr lang="fr-FR" sz="4000" dirty="0"/>
              <a:t>pour comparaison à la ligne de base. Notre premier critère d’évaluation était le score moteur. Les critères d’évaluation secondaires incluaient le volume cérébral, les fonctions cognitives, les troubles du comportement, l’apathie et la qualité de vie. Le vécu des participant(e)s étaient également recueilli par un entretien semi-directif.</a:t>
            </a:r>
          </a:p>
          <a:p>
            <a:endParaRPr lang="fr-FR" sz="4000" dirty="0"/>
          </a:p>
          <a:p>
            <a:r>
              <a:rPr lang="fr-FR" sz="4000" dirty="0"/>
              <a:t>Résultats</a:t>
            </a:r>
          </a:p>
          <a:p>
            <a:r>
              <a:rPr lang="fr-FR" sz="4000" dirty="0"/>
              <a:t>L’adhésion au traitement était de 100 % pour la durée de l’essai ; 93 % dix mois après sa fin. Nous avons trouvé </a:t>
            </a:r>
            <a:r>
              <a:rPr lang="fr-FR" sz="6400" dirty="0"/>
              <a:t>une amélioration significative du score moteur </a:t>
            </a:r>
            <a:r>
              <a:rPr lang="fr-FR" sz="4000" dirty="0"/>
              <a:t>(baisse de la médiane [IQR] de 28[6–51] à 27[7–33] après danse comparé à 19[13–35]–25[14–42] après prise en charge habituelle, Z=−2,44, p=0,015). </a:t>
            </a:r>
            <a:r>
              <a:rPr lang="fr-FR" sz="6400" dirty="0"/>
              <a:t>Le volume cérébral a augmenté dans le lobule pariétal supérieur et paracentral. Dans leurs récits, les participant(e)s rapportaient que la danse avait changé leur rapport au corps et à l’espace.</a:t>
            </a:r>
            <a:endParaRPr lang="fr-FR" sz="4000" dirty="0"/>
          </a:p>
          <a:p>
            <a:endParaRPr lang="fr-FR" sz="4000" dirty="0"/>
          </a:p>
          <a:p>
            <a:r>
              <a:rPr lang="fr-FR" sz="4000" dirty="0"/>
              <a:t>Conclusion</a:t>
            </a:r>
          </a:p>
          <a:p>
            <a:r>
              <a:rPr lang="fr-FR" sz="4000" dirty="0"/>
              <a:t>La pratique régulière de la danse contemporaine réduit les troubles moteurs dans la </a:t>
            </a:r>
            <a:r>
              <a:rPr lang="fr-FR" sz="4000" dirty="0" err="1"/>
              <a:t>MdH</a:t>
            </a:r>
            <a:r>
              <a:rPr lang="fr-FR" sz="4000" dirty="0"/>
              <a:t> et amène des changements structurels du cerveau compensateurs dans des aires cérébrales impliquées dans la gestion de l’espace et du corps dans l’espace [3]. Ces effets peuvent expliquer l’observation dans le vécu des patient(e)s qui témoignaient « réapprendre leur corps » et leur rapport avec l’espace grâce à la danse.</a:t>
            </a:r>
          </a:p>
          <a:p>
            <a:endParaRPr lang="fr-FR" sz="4000" dirty="0"/>
          </a:p>
          <a:p>
            <a:r>
              <a:rPr lang="fr-FR" sz="4000" dirty="0"/>
              <a:t>Mots clés : Danse, Maladie neurodégénérative, Troubles moteurs, Lobule pariétal supérieur</a:t>
            </a:r>
          </a:p>
          <a:p>
            <a:endParaRPr lang="fr-FR" dirty="0"/>
          </a:p>
          <a:p>
            <a:pPr marL="0" lvl="0" indent="0" eaLnBrk="0" fontAlgn="base" hangingPunct="0">
              <a:spcBef>
                <a:spcPct val="0"/>
              </a:spcBef>
              <a:spcAft>
                <a:spcPct val="0"/>
              </a:spcAft>
              <a:buNone/>
            </a:pPr>
            <a:r>
              <a:rPr lang="fr-FR" altLang="fr-FR" b="1" dirty="0">
                <a:solidFill>
                  <a:srgbClr val="565656"/>
                </a:solidFill>
                <a:latin typeface="Verdana" panose="020B0604030504040204" pitchFamily="34" charset="0"/>
              </a:rPr>
              <a:t>Iris Chabrier-</a:t>
            </a:r>
            <a:r>
              <a:rPr lang="fr-FR" altLang="fr-FR" b="1" dirty="0" err="1">
                <a:solidFill>
                  <a:srgbClr val="565656"/>
                </a:solidFill>
                <a:latin typeface="Verdana" panose="020B0604030504040204" pitchFamily="34" charset="0"/>
              </a:rPr>
              <a:t>Trinkler</a:t>
            </a:r>
            <a:r>
              <a:rPr lang="fr-FR" altLang="fr-FR" b="1" dirty="0">
                <a:solidFill>
                  <a:srgbClr val="565656"/>
                </a:solidFill>
                <a:latin typeface="Verdana" panose="020B0604030504040204" pitchFamily="34" charset="0"/>
              </a:rPr>
              <a:t> </a:t>
            </a:r>
            <a:r>
              <a:rPr lang="fr-FR" altLang="fr-FR" sz="1600" b="1" baseline="30000" dirty="0">
                <a:solidFill>
                  <a:srgbClr val="FF6600"/>
                </a:solidFill>
                <a:latin typeface="Verdana" panose="020B0604030504040204" pitchFamily="34" charset="0"/>
                <a:hlinkClick r:id="rId2"/>
              </a:rPr>
              <a:t>1</a:t>
            </a:r>
            <a:r>
              <a:rPr lang="fr-FR" altLang="fr-FR" sz="1600" b="1" baseline="30000" dirty="0">
                <a:solidFill>
                  <a:srgbClr val="565656"/>
                </a:solidFill>
                <a:latin typeface="Verdana" panose="020B0604030504040204" pitchFamily="34" charset="0"/>
              </a:rPr>
              <a:t>, </a:t>
            </a:r>
            <a:r>
              <a:rPr lang="fr-FR" altLang="fr-FR" sz="1600" b="1" baseline="30000" dirty="0">
                <a:solidFill>
                  <a:srgbClr val="FF6600"/>
                </a:solidFill>
                <a:latin typeface="Verdana" panose="020B0604030504040204" pitchFamily="34" charset="0"/>
                <a:hlinkClick r:id="rId3"/>
              </a:rPr>
              <a:t>⁎</a:t>
            </a:r>
            <a:r>
              <a:rPr lang="fr-FR" altLang="fr-FR" b="1" dirty="0">
                <a:solidFill>
                  <a:srgbClr val="565656"/>
                </a:solidFill>
                <a:latin typeface="Verdana" panose="020B0604030504040204" pitchFamily="34" charset="0"/>
              </a:rPr>
              <a:t> </a:t>
            </a:r>
            <a:r>
              <a:rPr lang="fr-FR" altLang="fr-FR" b="1" dirty="0">
                <a:solidFill>
                  <a:srgbClr val="FF6600"/>
                </a:solidFill>
                <a:latin typeface="Verdana" panose="020B0604030504040204" pitchFamily="34" charset="0"/>
                <a:hlinkClick r:id="rId4"/>
              </a:rPr>
              <a:t>  </a:t>
            </a:r>
            <a:r>
              <a:rPr lang="fr-FR" altLang="fr-FR" sz="3600" b="1" dirty="0">
                <a:solidFill>
                  <a:srgbClr val="FF6600"/>
                </a:solidFill>
                <a:latin typeface="Verdana" panose="020B0604030504040204" pitchFamily="34" charset="0"/>
              </a:rPr>
              <a:t> </a:t>
            </a:r>
            <a:r>
              <a:rPr lang="fr-FR" altLang="fr-FR" b="1" dirty="0">
                <a:solidFill>
                  <a:srgbClr val="FF6600"/>
                </a:solidFill>
                <a:latin typeface="Verdana" panose="020B0604030504040204" pitchFamily="34" charset="0"/>
              </a:rPr>
              <a:t>   </a:t>
            </a:r>
            <a:r>
              <a:rPr lang="fr-FR" altLang="fr-FR" b="1" dirty="0">
                <a:solidFill>
                  <a:srgbClr val="565656"/>
                </a:solidFill>
                <a:latin typeface="Verdana" panose="020B0604030504040204" pitchFamily="34" charset="0"/>
              </a:rPr>
              <a:t>, Philippe </a:t>
            </a:r>
            <a:r>
              <a:rPr lang="fr-FR" altLang="fr-FR" b="1" dirty="0" err="1">
                <a:solidFill>
                  <a:srgbClr val="565656"/>
                </a:solidFill>
                <a:latin typeface="Verdana" panose="020B0604030504040204" pitchFamily="34" charset="0"/>
              </a:rPr>
              <a:t>Chéhère</a:t>
            </a:r>
            <a:r>
              <a:rPr lang="fr-FR" altLang="fr-FR" b="1" dirty="0">
                <a:solidFill>
                  <a:srgbClr val="565656"/>
                </a:solidFill>
                <a:latin typeface="Verdana" panose="020B0604030504040204" pitchFamily="34" charset="0"/>
              </a:rPr>
              <a:t> </a:t>
            </a:r>
            <a:r>
              <a:rPr lang="fr-FR" altLang="fr-FR" sz="1600" b="1" baseline="30000" dirty="0">
                <a:solidFill>
                  <a:srgbClr val="FF6600"/>
                </a:solidFill>
                <a:latin typeface="Verdana" panose="020B0604030504040204" pitchFamily="34" charset="0"/>
                <a:hlinkClick r:id="rId5"/>
              </a:rPr>
              <a:t>2</a:t>
            </a:r>
            <a:r>
              <a:rPr lang="fr-FR" altLang="fr-FR" b="1" dirty="0">
                <a:solidFill>
                  <a:srgbClr val="565656"/>
                </a:solidFill>
                <a:latin typeface="Verdana" panose="020B0604030504040204" pitchFamily="34" charset="0"/>
              </a:rPr>
              <a:t>, Julie </a:t>
            </a:r>
            <a:r>
              <a:rPr lang="fr-FR" altLang="fr-FR" b="1" dirty="0" err="1">
                <a:solidFill>
                  <a:srgbClr val="565656"/>
                </a:solidFill>
                <a:latin typeface="Verdana" panose="020B0604030504040204" pitchFamily="34" charset="0"/>
              </a:rPr>
              <a:t>Salgues</a:t>
            </a:r>
            <a:r>
              <a:rPr lang="fr-FR" altLang="fr-FR" b="1" dirty="0">
                <a:solidFill>
                  <a:srgbClr val="565656"/>
                </a:solidFill>
                <a:latin typeface="Verdana" panose="020B0604030504040204" pitchFamily="34" charset="0"/>
              </a:rPr>
              <a:t> </a:t>
            </a:r>
            <a:r>
              <a:rPr lang="fr-FR" altLang="fr-FR" sz="1600" b="1" baseline="30000" dirty="0">
                <a:solidFill>
                  <a:srgbClr val="FF6600"/>
                </a:solidFill>
                <a:latin typeface="Verdana" panose="020B0604030504040204" pitchFamily="34" charset="0"/>
                <a:hlinkClick r:id="rId5"/>
              </a:rPr>
              <a:t>2</a:t>
            </a:r>
            <a:r>
              <a:rPr lang="fr-FR" altLang="fr-FR" b="1" dirty="0">
                <a:solidFill>
                  <a:srgbClr val="565656"/>
                </a:solidFill>
                <a:latin typeface="Verdana" panose="020B0604030504040204" pitchFamily="34" charset="0"/>
              </a:rPr>
              <a:t>, Marie-Lorraine Monin </a:t>
            </a:r>
            <a:r>
              <a:rPr lang="fr-FR" altLang="fr-FR" sz="1600" b="1" baseline="30000" dirty="0">
                <a:solidFill>
                  <a:srgbClr val="FF6600"/>
                </a:solidFill>
                <a:latin typeface="Verdana" panose="020B0604030504040204" pitchFamily="34" charset="0"/>
                <a:hlinkClick r:id="rId6"/>
              </a:rPr>
              <a:t>3</a:t>
            </a:r>
            <a:r>
              <a:rPr lang="fr-FR" altLang="fr-FR" b="1" dirty="0">
                <a:solidFill>
                  <a:srgbClr val="565656"/>
                </a:solidFill>
                <a:latin typeface="Verdana" panose="020B0604030504040204" pitchFamily="34" charset="0"/>
              </a:rPr>
              <a:t>, </a:t>
            </a:r>
            <a:r>
              <a:rPr lang="fr-FR" altLang="fr-FR" b="1" dirty="0" err="1">
                <a:solidFill>
                  <a:srgbClr val="565656"/>
                </a:solidFill>
                <a:latin typeface="Verdana" panose="020B0604030504040204" pitchFamily="34" charset="0"/>
              </a:rPr>
              <a:t>Marcela</a:t>
            </a:r>
            <a:r>
              <a:rPr lang="fr-FR" altLang="fr-FR" b="1" dirty="0">
                <a:solidFill>
                  <a:srgbClr val="565656"/>
                </a:solidFill>
                <a:latin typeface="Verdana" panose="020B0604030504040204" pitchFamily="34" charset="0"/>
              </a:rPr>
              <a:t> </a:t>
            </a:r>
            <a:r>
              <a:rPr lang="fr-FR" altLang="fr-FR" b="1" dirty="0" err="1">
                <a:solidFill>
                  <a:srgbClr val="565656"/>
                </a:solidFill>
                <a:latin typeface="Verdana" panose="020B0604030504040204" pitchFamily="34" charset="0"/>
              </a:rPr>
              <a:t>Gargiulo</a:t>
            </a:r>
            <a:r>
              <a:rPr lang="fr-FR" altLang="fr-FR" b="1" dirty="0">
                <a:solidFill>
                  <a:srgbClr val="565656"/>
                </a:solidFill>
                <a:latin typeface="Verdana" panose="020B0604030504040204" pitchFamily="34" charset="0"/>
              </a:rPr>
              <a:t> </a:t>
            </a:r>
            <a:r>
              <a:rPr lang="fr-FR" altLang="fr-FR" sz="1600" b="1" baseline="30000" dirty="0">
                <a:solidFill>
                  <a:srgbClr val="FF6600"/>
                </a:solidFill>
                <a:latin typeface="Verdana" panose="020B0604030504040204" pitchFamily="34" charset="0"/>
                <a:hlinkClick r:id="rId7"/>
              </a:rPr>
              <a:t>4</a:t>
            </a:r>
            <a:r>
              <a:rPr lang="fr-FR" altLang="fr-FR" b="1" dirty="0">
                <a:solidFill>
                  <a:srgbClr val="565656"/>
                </a:solidFill>
                <a:latin typeface="Verdana" panose="020B0604030504040204" pitchFamily="34" charset="0"/>
              </a:rPr>
              <a:t>, Alexandra </a:t>
            </a:r>
            <a:r>
              <a:rPr lang="fr-FR" altLang="fr-FR" b="1" dirty="0" err="1">
                <a:solidFill>
                  <a:srgbClr val="565656"/>
                </a:solidFill>
                <a:latin typeface="Verdana" panose="020B0604030504040204" pitchFamily="34" charset="0"/>
              </a:rPr>
              <a:t>Durr</a:t>
            </a:r>
            <a:r>
              <a:rPr lang="fr-FR" altLang="fr-FR" b="1" dirty="0">
                <a:solidFill>
                  <a:srgbClr val="565656"/>
                </a:solidFill>
                <a:latin typeface="Verdana" panose="020B0604030504040204" pitchFamily="34" charset="0"/>
              </a:rPr>
              <a:t> </a:t>
            </a:r>
            <a:r>
              <a:rPr lang="fr-FR" altLang="fr-FR" sz="1600" b="1" baseline="30000" dirty="0">
                <a:solidFill>
                  <a:srgbClr val="FF6600"/>
                </a:solidFill>
                <a:latin typeface="Verdana" panose="020B0604030504040204" pitchFamily="34" charset="0"/>
                <a:hlinkClick r:id="rId6"/>
              </a:rPr>
              <a:t>3</a:t>
            </a:r>
            <a:r>
              <a:rPr lang="fr-FR" altLang="fr-FR" sz="1600" b="1" baseline="30000" dirty="0">
                <a:solidFill>
                  <a:srgbClr val="565656"/>
                </a:solidFill>
                <a:latin typeface="Verdana" panose="020B0604030504040204" pitchFamily="34" charset="0"/>
              </a:rPr>
              <a:t>, </a:t>
            </a:r>
            <a:r>
              <a:rPr lang="fr-FR" altLang="fr-FR" sz="1600" b="1" baseline="30000" dirty="0">
                <a:solidFill>
                  <a:srgbClr val="FF6600"/>
                </a:solidFill>
                <a:latin typeface="Verdana" panose="020B0604030504040204" pitchFamily="34" charset="0"/>
                <a:hlinkClick r:id="rId8"/>
              </a:rPr>
              <a:t>5</a:t>
            </a:r>
            <a:r>
              <a:rPr lang="fr-FR" altLang="fr-FR" sz="1600" b="1" baseline="30000" dirty="0">
                <a:solidFill>
                  <a:srgbClr val="565656"/>
                </a:solidFill>
                <a:latin typeface="Verdana" panose="020B0604030504040204" pitchFamily="34" charset="0"/>
              </a:rPr>
              <a:t>, </a:t>
            </a:r>
            <a:r>
              <a:rPr lang="fr-FR" altLang="fr-FR" sz="1600" b="1" baseline="30000" dirty="0">
                <a:solidFill>
                  <a:srgbClr val="FF6600"/>
                </a:solidFill>
                <a:latin typeface="Verdana" panose="020B0604030504040204" pitchFamily="34" charset="0"/>
                <a:hlinkClick r:id="rId9"/>
              </a:rPr>
              <a:t>6</a:t>
            </a:r>
            <a:br>
              <a:rPr lang="fr-FR" altLang="fr-FR" b="1" dirty="0">
                <a:solidFill>
                  <a:srgbClr val="565656"/>
                </a:solidFill>
                <a:latin typeface="Verdana" panose="020B0604030504040204" pitchFamily="34" charset="0"/>
              </a:rPr>
            </a:br>
            <a:endParaRPr lang="fr-FR" altLang="fr-FR" b="1" dirty="0">
              <a:solidFill>
                <a:srgbClr val="565656"/>
              </a:solidFill>
              <a:latin typeface="Verdana" panose="020B0604030504040204" pitchFamily="34" charset="0"/>
            </a:endParaRPr>
          </a:p>
          <a:p>
            <a:pPr marL="0" lvl="0" indent="0" eaLnBrk="0" fontAlgn="base" hangingPunct="0">
              <a:spcBef>
                <a:spcPct val="0"/>
              </a:spcBef>
              <a:spcAft>
                <a:spcPct val="0"/>
              </a:spcAft>
              <a:buNone/>
            </a:pPr>
            <a:r>
              <a:rPr lang="fr-FR" altLang="fr-FR" b="1" baseline="30000" dirty="0">
                <a:solidFill>
                  <a:srgbClr val="565656"/>
                </a:solidFill>
                <a:latin typeface="Verdana" panose="020B0604030504040204" pitchFamily="34" charset="0"/>
              </a:rPr>
              <a:t>1</a:t>
            </a:r>
            <a:r>
              <a:rPr lang="fr-FR" altLang="fr-FR" b="1" dirty="0">
                <a:solidFill>
                  <a:srgbClr val="565656"/>
                </a:solidFill>
                <a:latin typeface="Verdana" panose="020B0604030504040204" pitchFamily="34" charset="0"/>
              </a:rPr>
              <a:t> E3S-sport et sciences sociales, EA1342, université de Strasbourg, France </a:t>
            </a:r>
          </a:p>
          <a:p>
            <a:pPr marL="0" lvl="0" indent="0" eaLnBrk="0" fontAlgn="base" hangingPunct="0">
              <a:spcBef>
                <a:spcPct val="0"/>
              </a:spcBef>
              <a:spcAft>
                <a:spcPct val="0"/>
              </a:spcAft>
              <a:buNone/>
            </a:pPr>
            <a:r>
              <a:rPr lang="fr-FR" altLang="fr-FR" b="1" baseline="30000" dirty="0">
                <a:solidFill>
                  <a:srgbClr val="565656"/>
                </a:solidFill>
                <a:latin typeface="Verdana" panose="020B0604030504040204" pitchFamily="34" charset="0"/>
              </a:rPr>
              <a:t>2</a:t>
            </a:r>
            <a:r>
              <a:rPr lang="fr-FR" altLang="fr-FR" b="1" dirty="0">
                <a:solidFill>
                  <a:srgbClr val="565656"/>
                </a:solidFill>
                <a:latin typeface="Verdana" panose="020B0604030504040204" pitchFamily="34" charset="0"/>
              </a:rPr>
              <a:t> Association </a:t>
            </a:r>
            <a:r>
              <a:rPr lang="fr-FR" altLang="fr-FR" b="1" dirty="0" err="1">
                <a:solidFill>
                  <a:srgbClr val="565656"/>
                </a:solidFill>
                <a:latin typeface="Verdana" panose="020B0604030504040204" pitchFamily="34" charset="0"/>
              </a:rPr>
              <a:t>Kachashi</a:t>
            </a:r>
            <a:r>
              <a:rPr lang="fr-FR" altLang="fr-FR" b="1" dirty="0">
                <a:solidFill>
                  <a:srgbClr val="565656"/>
                </a:solidFill>
                <a:latin typeface="Verdana" panose="020B0604030504040204" pitchFamily="34" charset="0"/>
              </a:rPr>
              <a:t>, 75012 Paris, France </a:t>
            </a:r>
          </a:p>
          <a:p>
            <a:pPr marL="0" lvl="0" indent="0" eaLnBrk="0" fontAlgn="base" hangingPunct="0">
              <a:spcBef>
                <a:spcPct val="0"/>
              </a:spcBef>
              <a:spcAft>
                <a:spcPct val="0"/>
              </a:spcAft>
              <a:buNone/>
            </a:pPr>
            <a:r>
              <a:rPr lang="fr-FR" altLang="fr-FR" b="1" baseline="30000" dirty="0">
                <a:solidFill>
                  <a:srgbClr val="565656"/>
                </a:solidFill>
                <a:latin typeface="Verdana" panose="020B0604030504040204" pitchFamily="34" charset="0"/>
              </a:rPr>
              <a:t>3</a:t>
            </a:r>
            <a:r>
              <a:rPr lang="fr-FR" altLang="fr-FR" b="1" dirty="0">
                <a:solidFill>
                  <a:srgbClr val="565656"/>
                </a:solidFill>
                <a:latin typeface="Verdana" panose="020B0604030504040204" pitchFamily="34" charset="0"/>
              </a:rPr>
              <a:t> Institut du cerveau et de la moelle épinière (ICM), Sorbonne universités, université Pierre-et-Marie-Curie Paris 6, Inserm U1127, CNRS UMR 7225, hôpital universitaire Pitié-Salpêtrière, 75013 Paris, France </a:t>
            </a:r>
          </a:p>
          <a:p>
            <a:pPr marL="0" lvl="0" indent="0" eaLnBrk="0" fontAlgn="base" hangingPunct="0">
              <a:spcBef>
                <a:spcPct val="0"/>
              </a:spcBef>
              <a:spcAft>
                <a:spcPct val="0"/>
              </a:spcAft>
              <a:buNone/>
            </a:pPr>
            <a:r>
              <a:rPr lang="fr-FR" altLang="fr-FR" b="1" baseline="30000" dirty="0">
                <a:solidFill>
                  <a:srgbClr val="565656"/>
                </a:solidFill>
                <a:latin typeface="Verdana" panose="020B0604030504040204" pitchFamily="34" charset="0"/>
              </a:rPr>
              <a:t>4</a:t>
            </a:r>
            <a:r>
              <a:rPr lang="fr-FR" altLang="fr-FR" b="1" dirty="0">
                <a:solidFill>
                  <a:srgbClr val="565656"/>
                </a:solidFill>
                <a:latin typeface="Verdana" panose="020B0604030504040204" pitchFamily="34" charset="0"/>
              </a:rPr>
              <a:t> Département de génétique, AP–HP, hôpital universitaire Pitié-Salpêtrière, 75013 Paris, France </a:t>
            </a:r>
          </a:p>
          <a:p>
            <a:pPr marL="0" lvl="0" indent="0" eaLnBrk="0" fontAlgn="base" hangingPunct="0">
              <a:spcBef>
                <a:spcPct val="0"/>
              </a:spcBef>
              <a:spcAft>
                <a:spcPct val="0"/>
              </a:spcAft>
              <a:buNone/>
            </a:pPr>
            <a:r>
              <a:rPr lang="fr-FR" altLang="fr-FR" b="1" baseline="30000" dirty="0">
                <a:solidFill>
                  <a:srgbClr val="565656"/>
                </a:solidFill>
                <a:latin typeface="Verdana" panose="020B0604030504040204" pitchFamily="34" charset="0"/>
              </a:rPr>
              <a:t>5</a:t>
            </a:r>
            <a:r>
              <a:rPr lang="fr-FR" altLang="fr-FR" b="1" dirty="0">
                <a:solidFill>
                  <a:srgbClr val="565656"/>
                </a:solidFill>
                <a:latin typeface="Verdana" panose="020B0604030504040204" pitchFamily="34" charset="0"/>
              </a:rPr>
              <a:t> Institut de psychologie, 92774 Boulogne-Billancourt cedex, France </a:t>
            </a:r>
          </a:p>
          <a:p>
            <a:pPr marL="0" lvl="0" indent="0" eaLnBrk="0" fontAlgn="base" hangingPunct="0">
              <a:spcBef>
                <a:spcPct val="0"/>
              </a:spcBef>
              <a:spcAft>
                <a:spcPct val="0"/>
              </a:spcAft>
              <a:buNone/>
            </a:pPr>
            <a:r>
              <a:rPr lang="fr-FR" altLang="fr-FR" b="1" baseline="30000" dirty="0">
                <a:solidFill>
                  <a:srgbClr val="565656"/>
                </a:solidFill>
                <a:latin typeface="Verdana" panose="020B0604030504040204" pitchFamily="34" charset="0"/>
              </a:rPr>
              <a:t>6</a:t>
            </a:r>
            <a:r>
              <a:rPr lang="fr-FR" altLang="fr-FR" b="1" dirty="0">
                <a:solidFill>
                  <a:srgbClr val="565656"/>
                </a:solidFill>
                <a:latin typeface="Verdana" panose="020B0604030504040204" pitchFamily="34" charset="0"/>
              </a:rPr>
              <a:t> Institut de myologie, hôpital universitaire Pitié-Salpêtrière, 75013 Paris, France </a:t>
            </a:r>
            <a:endParaRPr lang="fr-FR" altLang="fr-FR" dirty="0"/>
          </a:p>
          <a:p>
            <a:endParaRPr lang="fr-FR" dirty="0"/>
          </a:p>
          <a:p>
            <a:endParaRPr lang="fr-BE" dirty="0"/>
          </a:p>
        </p:txBody>
      </p:sp>
    </p:spTree>
    <p:extLst>
      <p:ext uri="{BB962C8B-B14F-4D97-AF65-F5344CB8AC3E}">
        <p14:creationId xmlns:p14="http://schemas.microsoft.com/office/powerpoint/2010/main" val="8091265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4A7093-82FD-48D9-9B93-0052199EB44E}"/>
              </a:ext>
            </a:extLst>
          </p:cNvPr>
          <p:cNvSpPr>
            <a:spLocks noGrp="1"/>
          </p:cNvSpPr>
          <p:nvPr>
            <p:ph type="title"/>
          </p:nvPr>
        </p:nvSpPr>
        <p:spPr/>
        <p:txBody>
          <a:bodyPr>
            <a:normAutofit fontScale="90000"/>
          </a:bodyPr>
          <a:lstStyle/>
          <a:p>
            <a:pPr marL="342900" lvl="0" indent="-342900" algn="l">
              <a:spcBef>
                <a:spcPct val="20000"/>
              </a:spcBef>
              <a:buFont typeface="Arial" pitchFamily="34" charset="0"/>
              <a:buChar char="•"/>
            </a:pPr>
            <a:br>
              <a:rPr lang="en-US" sz="3600" dirty="0"/>
            </a:br>
            <a:br>
              <a:rPr lang="en-US" sz="3600" dirty="0"/>
            </a:br>
            <a:br>
              <a:rPr lang="en-US" sz="3600" dirty="0"/>
            </a:br>
            <a:r>
              <a:rPr lang="en-US" sz="2700" dirty="0"/>
              <a:t>Dance Improves Motor, Cognitive, and Social Skills in Children With Developmental Cerebellar Anomalies</a:t>
            </a:r>
            <a:br>
              <a:rPr lang="en-US" sz="3600" dirty="0"/>
            </a:br>
            <a:r>
              <a:rPr lang="en-US" sz="1700" dirty="0">
                <a:solidFill>
                  <a:prstClr val="black"/>
                </a:solidFill>
                <a:ea typeface="+mn-ea"/>
                <a:cs typeface="+mn-cs"/>
              </a:rPr>
              <a:t>Valentin </a:t>
            </a:r>
            <a:r>
              <a:rPr lang="en-US" sz="1700" dirty="0" err="1">
                <a:solidFill>
                  <a:prstClr val="black"/>
                </a:solidFill>
                <a:ea typeface="+mn-ea"/>
                <a:cs typeface="+mn-cs"/>
              </a:rPr>
              <a:t>Bégel</a:t>
            </a:r>
            <a:r>
              <a:rPr lang="en-US" sz="1700" dirty="0">
                <a:solidFill>
                  <a:prstClr val="black"/>
                </a:solidFill>
                <a:ea typeface="+mn-ea"/>
                <a:cs typeface="+mn-cs"/>
              </a:rPr>
              <a:t> 1 2, Asaf Bachrach 3, Simone </a:t>
            </a:r>
            <a:r>
              <a:rPr lang="en-US" sz="1700" dirty="0" err="1">
                <a:solidFill>
                  <a:prstClr val="black"/>
                </a:solidFill>
                <a:ea typeface="+mn-ea"/>
                <a:cs typeface="+mn-cs"/>
              </a:rPr>
              <a:t>Dalla</a:t>
            </a:r>
            <a:r>
              <a:rPr lang="en-US" sz="1700" dirty="0">
                <a:solidFill>
                  <a:prstClr val="black"/>
                </a:solidFill>
                <a:ea typeface="+mn-ea"/>
                <a:cs typeface="+mn-cs"/>
              </a:rPr>
              <a:t> Bella 4 5 6 7, Julien Laroche 8 9, Sylvain Clément 1, Audrey </a:t>
            </a:r>
            <a:r>
              <a:rPr lang="en-US" sz="1700" dirty="0" err="1">
                <a:solidFill>
                  <a:prstClr val="black"/>
                </a:solidFill>
                <a:ea typeface="+mn-ea"/>
                <a:cs typeface="+mn-cs"/>
              </a:rPr>
              <a:t>Riquet</a:t>
            </a:r>
            <a:r>
              <a:rPr lang="en-US" sz="1700" dirty="0">
                <a:solidFill>
                  <a:prstClr val="black"/>
                </a:solidFill>
                <a:ea typeface="+mn-ea"/>
                <a:cs typeface="+mn-cs"/>
              </a:rPr>
              <a:t> 10, Delphine </a:t>
            </a:r>
            <a:r>
              <a:rPr lang="en-US" sz="1700" dirty="0" err="1">
                <a:solidFill>
                  <a:prstClr val="black"/>
                </a:solidFill>
                <a:ea typeface="+mn-ea"/>
                <a:cs typeface="+mn-cs"/>
              </a:rPr>
              <a:t>Dellacherie</a:t>
            </a:r>
            <a:r>
              <a:rPr lang="en-US" sz="1700" dirty="0">
                <a:solidFill>
                  <a:prstClr val="black"/>
                </a:solidFill>
                <a:ea typeface="+mn-ea"/>
                <a:cs typeface="+mn-cs"/>
              </a:rPr>
              <a:t> 11 12  </a:t>
            </a:r>
            <a:r>
              <a:rPr lang="en-US" sz="1300" dirty="0">
                <a:solidFill>
                  <a:prstClr val="black"/>
                </a:solidFill>
                <a:ea typeface="+mn-ea"/>
                <a:cs typeface="+mn-cs"/>
              </a:rPr>
              <a:t>Cerebellum. 2021 Jun 24. </a:t>
            </a:r>
            <a:r>
              <a:rPr lang="en-US" sz="1300" dirty="0" err="1">
                <a:solidFill>
                  <a:prstClr val="black"/>
                </a:solidFill>
                <a:ea typeface="+mn-ea"/>
                <a:cs typeface="+mn-cs"/>
              </a:rPr>
              <a:t>doi</a:t>
            </a:r>
            <a:r>
              <a:rPr lang="en-US" sz="1300" dirty="0">
                <a:solidFill>
                  <a:prstClr val="black"/>
                </a:solidFill>
                <a:ea typeface="+mn-ea"/>
                <a:cs typeface="+mn-cs"/>
              </a:rPr>
              <a:t>: 10.1007/s12311-021-01291-2. Online ahead of print.</a:t>
            </a:r>
            <a:br>
              <a:rPr lang="en-US" sz="1300" dirty="0">
                <a:solidFill>
                  <a:prstClr val="black"/>
                </a:solidFill>
                <a:ea typeface="+mn-ea"/>
                <a:cs typeface="+mn-cs"/>
              </a:rPr>
            </a:br>
            <a:r>
              <a:rPr lang="en-US" sz="1300" dirty="0">
                <a:solidFill>
                  <a:prstClr val="black"/>
                </a:solidFill>
                <a:ea typeface="+mn-ea"/>
                <a:cs typeface="+mn-cs"/>
              </a:rPr>
              <a:t>Affiliations expand PMID: 34169400 DOI: 10.1007/s12311-021-01291-2</a:t>
            </a:r>
            <a:br>
              <a:rPr lang="en-US" sz="1300" dirty="0">
                <a:solidFill>
                  <a:prstClr val="black"/>
                </a:solidFill>
                <a:ea typeface="+mn-ea"/>
                <a:cs typeface="+mn-cs"/>
              </a:rPr>
            </a:br>
            <a:br>
              <a:rPr lang="en-US" sz="1700" dirty="0">
                <a:solidFill>
                  <a:prstClr val="black"/>
                </a:solidFill>
                <a:ea typeface="+mn-ea"/>
                <a:cs typeface="+mn-cs"/>
              </a:rPr>
            </a:br>
            <a:br>
              <a:rPr lang="en-US" dirty="0"/>
            </a:br>
            <a:endParaRPr lang="fr-BE" dirty="0"/>
          </a:p>
        </p:txBody>
      </p:sp>
      <p:sp>
        <p:nvSpPr>
          <p:cNvPr id="3" name="Espace réservé du contenu 2">
            <a:extLst>
              <a:ext uri="{FF2B5EF4-FFF2-40B4-BE49-F238E27FC236}">
                <a16:creationId xmlns:a16="http://schemas.microsoft.com/office/drawing/2014/main" id="{A5589FBD-18FE-490C-A247-AD86526595BB}"/>
              </a:ext>
            </a:extLst>
          </p:cNvPr>
          <p:cNvSpPr>
            <a:spLocks noGrp="1"/>
          </p:cNvSpPr>
          <p:nvPr>
            <p:ph idx="1"/>
          </p:nvPr>
        </p:nvSpPr>
        <p:spPr/>
        <p:txBody>
          <a:bodyPr>
            <a:normAutofit fontScale="47500" lnSpcReduction="20000"/>
          </a:bodyPr>
          <a:lstStyle/>
          <a:p>
            <a:r>
              <a:rPr lang="en-US" dirty="0"/>
              <a:t>Abstract</a:t>
            </a:r>
          </a:p>
          <a:p>
            <a:r>
              <a:rPr lang="en-US" dirty="0"/>
              <a:t>In this multiple single-cases study, we used dance to train </a:t>
            </a:r>
            <a:r>
              <a:rPr lang="en-US" sz="4200" dirty="0"/>
              <a:t>sensorimotor synchronization (SMS)</a:t>
            </a:r>
            <a:r>
              <a:rPr lang="en-US" dirty="0"/>
              <a:t>, motor, and cognitive functions in children with developmental cerebellar anomalies (DCA). DCA are rare dysfunctions of the cerebellum that affect motor and cognitive skills. The cerebellum plays an important role in temporal cognition, including SMS, which is critical for motor and cognitive development. </a:t>
            </a:r>
            <a:r>
              <a:rPr lang="en-US" sz="4400" dirty="0"/>
              <a:t>Dancing engages the SMS neuronal circuitry, composed of the cerebellum, the basal ganglia, and the motor cortices</a:t>
            </a:r>
            <a:r>
              <a:rPr lang="en-US" dirty="0"/>
              <a:t>. Thus, we hypothesized that dance has a beneficial effect on SMS skills and associated motor and cognitive functions in children with DCA. Seven children (aged 7-11) with DCA participated in a 2-month dance training protocol (3 h/week). A test-retest design protocol with multiple baselines was used to assess children's SMS skills as well as motor, cognitive, and social abilities. SMS skills were impaired in DCA before the training. </a:t>
            </a:r>
            <a:r>
              <a:rPr lang="en-US" sz="4400" dirty="0"/>
              <a:t>The training led to improvements in SMS (reduced variability in paced tapping), balance, and executive functioning (cognitive flexibility), as well as in social skills (social cognition)</a:t>
            </a:r>
            <a:r>
              <a:rPr lang="en-US" dirty="0"/>
              <a:t>. </a:t>
            </a:r>
            <a:r>
              <a:rPr lang="en-US" sz="4400" dirty="0"/>
              <a:t>The beneficial effects of the dance training were visible in all participants. Notably, gains were maintained 2 months after the interve</a:t>
            </a:r>
            <a:r>
              <a:rPr lang="en-US" dirty="0"/>
              <a:t>ntion. These effects are likely to be sustained by enhanced activity in SMS brain networks due to the dance training protocol.</a:t>
            </a:r>
          </a:p>
          <a:p>
            <a:endParaRPr lang="en-US" dirty="0"/>
          </a:p>
          <a:p>
            <a:r>
              <a:rPr lang="en-US" dirty="0"/>
              <a:t>Keywords: Cerebellar anomalies; Dance; Rehabilitation; Rhythm; Sensorimotor synchronization.</a:t>
            </a:r>
            <a:endParaRPr lang="fr-BE" dirty="0"/>
          </a:p>
        </p:txBody>
      </p:sp>
    </p:spTree>
    <p:extLst>
      <p:ext uri="{BB962C8B-B14F-4D97-AF65-F5344CB8AC3E}">
        <p14:creationId xmlns:p14="http://schemas.microsoft.com/office/powerpoint/2010/main" val="274466951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FE4F00-8743-44C3-B7C2-6524492DFB21}"/>
              </a:ext>
            </a:extLst>
          </p:cNvPr>
          <p:cNvSpPr>
            <a:spLocks noGrp="1"/>
          </p:cNvSpPr>
          <p:nvPr>
            <p:ph type="title"/>
          </p:nvPr>
        </p:nvSpPr>
        <p:spPr/>
        <p:txBody>
          <a:bodyPr/>
          <a:lstStyle/>
          <a:p>
            <a:endParaRPr lang="fr-BE"/>
          </a:p>
        </p:txBody>
      </p:sp>
      <p:pic>
        <p:nvPicPr>
          <p:cNvPr id="5" name="Espace réservé du contenu 4">
            <a:extLst>
              <a:ext uri="{FF2B5EF4-FFF2-40B4-BE49-F238E27FC236}">
                <a16:creationId xmlns:a16="http://schemas.microsoft.com/office/drawing/2014/main" id="{0DAE8D43-397B-47AA-A28D-DF0C8EA7247A}"/>
              </a:ext>
            </a:extLst>
          </p:cNvPr>
          <p:cNvPicPr>
            <a:picLocks noGrp="1" noChangeAspect="1"/>
          </p:cNvPicPr>
          <p:nvPr>
            <p:ph idx="1"/>
          </p:nvPr>
        </p:nvPicPr>
        <p:blipFill>
          <a:blip r:embed="rId2"/>
          <a:stretch>
            <a:fillRect/>
          </a:stretch>
        </p:blipFill>
        <p:spPr>
          <a:xfrm>
            <a:off x="4260214" y="1600200"/>
            <a:ext cx="3671571" cy="4525963"/>
          </a:xfrm>
        </p:spPr>
      </p:pic>
    </p:spTree>
    <p:extLst>
      <p:ext uri="{BB962C8B-B14F-4D97-AF65-F5344CB8AC3E}">
        <p14:creationId xmlns:p14="http://schemas.microsoft.com/office/powerpoint/2010/main" val="13323705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9654F4-C2F9-4F30-8828-7C15203E6C9B}"/>
              </a:ext>
            </a:extLst>
          </p:cNvPr>
          <p:cNvSpPr>
            <a:spLocks noGrp="1"/>
          </p:cNvSpPr>
          <p:nvPr>
            <p:ph type="title"/>
          </p:nvPr>
        </p:nvSpPr>
        <p:spPr/>
        <p:txBody>
          <a:bodyPr/>
          <a:lstStyle/>
          <a:p>
            <a:endParaRPr lang="fr-BE"/>
          </a:p>
        </p:txBody>
      </p:sp>
      <p:pic>
        <p:nvPicPr>
          <p:cNvPr id="5" name="Espace réservé du contenu 4">
            <a:extLst>
              <a:ext uri="{FF2B5EF4-FFF2-40B4-BE49-F238E27FC236}">
                <a16:creationId xmlns:a16="http://schemas.microsoft.com/office/drawing/2014/main" id="{B03663A2-0508-48F5-B647-3A2BFB4C9943}"/>
              </a:ext>
            </a:extLst>
          </p:cNvPr>
          <p:cNvPicPr>
            <a:picLocks noGrp="1" noChangeAspect="1"/>
          </p:cNvPicPr>
          <p:nvPr>
            <p:ph idx="1"/>
          </p:nvPr>
        </p:nvPicPr>
        <p:blipFill>
          <a:blip r:embed="rId2"/>
          <a:stretch>
            <a:fillRect/>
          </a:stretch>
        </p:blipFill>
        <p:spPr>
          <a:xfrm>
            <a:off x="4226411" y="1600200"/>
            <a:ext cx="3739177" cy="4525963"/>
          </a:xfrm>
        </p:spPr>
      </p:pic>
    </p:spTree>
    <p:extLst>
      <p:ext uri="{BB962C8B-B14F-4D97-AF65-F5344CB8AC3E}">
        <p14:creationId xmlns:p14="http://schemas.microsoft.com/office/powerpoint/2010/main" val="41315469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6308B6-01F5-4BAF-A71E-091C5BEABFFF}"/>
              </a:ext>
            </a:extLst>
          </p:cNvPr>
          <p:cNvSpPr>
            <a:spLocks noGrp="1"/>
          </p:cNvSpPr>
          <p:nvPr>
            <p:ph type="title"/>
          </p:nvPr>
        </p:nvSpPr>
        <p:spPr/>
        <p:txBody>
          <a:bodyPr/>
          <a:lstStyle/>
          <a:p>
            <a:endParaRPr lang="fr-BE"/>
          </a:p>
        </p:txBody>
      </p:sp>
      <p:pic>
        <p:nvPicPr>
          <p:cNvPr id="5" name="Espace réservé du contenu 4">
            <a:extLst>
              <a:ext uri="{FF2B5EF4-FFF2-40B4-BE49-F238E27FC236}">
                <a16:creationId xmlns:a16="http://schemas.microsoft.com/office/drawing/2014/main" id="{3155E9A4-C1D8-4EE6-A1D4-1D1A9FB1A928}"/>
              </a:ext>
            </a:extLst>
          </p:cNvPr>
          <p:cNvPicPr>
            <a:picLocks noGrp="1" noChangeAspect="1"/>
          </p:cNvPicPr>
          <p:nvPr>
            <p:ph idx="1"/>
          </p:nvPr>
        </p:nvPicPr>
        <p:blipFill>
          <a:blip r:embed="rId2"/>
          <a:stretch>
            <a:fillRect/>
          </a:stretch>
        </p:blipFill>
        <p:spPr>
          <a:xfrm>
            <a:off x="4255647" y="1600200"/>
            <a:ext cx="3680706" cy="4525963"/>
          </a:xfrm>
        </p:spPr>
      </p:pic>
    </p:spTree>
    <p:extLst>
      <p:ext uri="{BB962C8B-B14F-4D97-AF65-F5344CB8AC3E}">
        <p14:creationId xmlns:p14="http://schemas.microsoft.com/office/powerpoint/2010/main" val="211772091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28D923-102C-4FD7-B4A4-948FF6B717B2}"/>
              </a:ext>
            </a:extLst>
          </p:cNvPr>
          <p:cNvSpPr>
            <a:spLocks noGrp="1"/>
          </p:cNvSpPr>
          <p:nvPr>
            <p:ph type="title"/>
          </p:nvPr>
        </p:nvSpPr>
        <p:spPr/>
        <p:txBody>
          <a:bodyPr/>
          <a:lstStyle/>
          <a:p>
            <a:endParaRPr lang="fr-BE"/>
          </a:p>
        </p:txBody>
      </p:sp>
      <p:pic>
        <p:nvPicPr>
          <p:cNvPr id="5" name="Espace réservé du contenu 4">
            <a:extLst>
              <a:ext uri="{FF2B5EF4-FFF2-40B4-BE49-F238E27FC236}">
                <a16:creationId xmlns:a16="http://schemas.microsoft.com/office/drawing/2014/main" id="{D7D28727-5CBE-4726-AF20-D80995900578}"/>
              </a:ext>
            </a:extLst>
          </p:cNvPr>
          <p:cNvPicPr>
            <a:picLocks noGrp="1" noChangeAspect="1"/>
          </p:cNvPicPr>
          <p:nvPr>
            <p:ph idx="1"/>
          </p:nvPr>
        </p:nvPicPr>
        <p:blipFill>
          <a:blip r:embed="rId2"/>
          <a:stretch>
            <a:fillRect/>
          </a:stretch>
        </p:blipFill>
        <p:spPr>
          <a:xfrm>
            <a:off x="4260942" y="1600200"/>
            <a:ext cx="3670116" cy="4525963"/>
          </a:xfrm>
        </p:spPr>
      </p:pic>
    </p:spTree>
    <p:extLst>
      <p:ext uri="{BB962C8B-B14F-4D97-AF65-F5344CB8AC3E}">
        <p14:creationId xmlns:p14="http://schemas.microsoft.com/office/powerpoint/2010/main" val="399813843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B2980E-CDEC-41C1-B890-10609C57B9FF}"/>
              </a:ext>
            </a:extLst>
          </p:cNvPr>
          <p:cNvSpPr>
            <a:spLocks noGrp="1"/>
          </p:cNvSpPr>
          <p:nvPr>
            <p:ph type="title"/>
          </p:nvPr>
        </p:nvSpPr>
        <p:spPr/>
        <p:txBody>
          <a:bodyPr>
            <a:normAutofit fontScale="90000"/>
          </a:bodyPr>
          <a:lstStyle/>
          <a:p>
            <a:br>
              <a:rPr lang="en-US" sz="3100" dirty="0"/>
            </a:br>
            <a:r>
              <a:rPr lang="en-US" sz="3100" dirty="0"/>
              <a:t>Effects of a Nine-Month Physical Activity Intervention on Morphological Characteristics and Motor and Cognitive Skills of Preschool Children</a:t>
            </a:r>
            <a:br>
              <a:rPr lang="en-US" dirty="0"/>
            </a:br>
            <a:endParaRPr lang="fr-BE" dirty="0"/>
          </a:p>
        </p:txBody>
      </p:sp>
      <p:sp>
        <p:nvSpPr>
          <p:cNvPr id="3" name="Espace réservé du contenu 2">
            <a:extLst>
              <a:ext uri="{FF2B5EF4-FFF2-40B4-BE49-F238E27FC236}">
                <a16:creationId xmlns:a16="http://schemas.microsoft.com/office/drawing/2014/main" id="{FF13F89F-689A-4E8D-B3CA-3CD987614699}"/>
              </a:ext>
            </a:extLst>
          </p:cNvPr>
          <p:cNvSpPr>
            <a:spLocks noGrp="1"/>
          </p:cNvSpPr>
          <p:nvPr>
            <p:ph idx="1"/>
          </p:nvPr>
        </p:nvSpPr>
        <p:spPr/>
        <p:txBody>
          <a:bodyPr>
            <a:normAutofit fontScale="40000" lnSpcReduction="20000"/>
          </a:bodyPr>
          <a:lstStyle/>
          <a:p>
            <a:r>
              <a:rPr lang="en-US" dirty="0"/>
              <a:t>Effects of a Nine-Month Physical Activity Intervention on Morphological Characteristics and Motor and Cognitive Skills of Preschool Children</a:t>
            </a:r>
          </a:p>
          <a:p>
            <a:r>
              <a:rPr lang="en-US" dirty="0" err="1"/>
              <a:t>Damjan</a:t>
            </a:r>
            <a:r>
              <a:rPr lang="en-US" dirty="0"/>
              <a:t> </a:t>
            </a:r>
            <a:r>
              <a:rPr lang="en-US" dirty="0" err="1"/>
              <a:t>Jaksic</a:t>
            </a:r>
            <a:r>
              <a:rPr lang="en-US" dirty="0"/>
              <a:t> 1, Sandra </a:t>
            </a:r>
            <a:r>
              <a:rPr lang="en-US" dirty="0" err="1"/>
              <a:t>Mandic</a:t>
            </a:r>
            <a:r>
              <a:rPr lang="en-US" dirty="0"/>
              <a:t> 2, Nebojsa </a:t>
            </a:r>
            <a:r>
              <a:rPr lang="en-US" dirty="0" err="1"/>
              <a:t>Maksimovic</a:t>
            </a:r>
            <a:r>
              <a:rPr lang="en-US" dirty="0"/>
              <a:t> 1, Zoran Milosevic 1, Roberto </a:t>
            </a:r>
            <a:r>
              <a:rPr lang="en-US" dirty="0" err="1"/>
              <a:t>Roklicer</a:t>
            </a:r>
            <a:r>
              <a:rPr lang="en-US" dirty="0"/>
              <a:t> 1, Jovan </a:t>
            </a:r>
            <a:r>
              <a:rPr lang="en-US" dirty="0" err="1"/>
              <a:t>Vukovic</a:t>
            </a:r>
            <a:r>
              <a:rPr lang="en-US" dirty="0"/>
              <a:t> 1, </a:t>
            </a:r>
            <a:r>
              <a:rPr lang="en-US" dirty="0" err="1"/>
              <a:t>Suncica</a:t>
            </a:r>
            <a:r>
              <a:rPr lang="en-US" dirty="0"/>
              <a:t> </a:t>
            </a:r>
            <a:r>
              <a:rPr lang="en-US" dirty="0" err="1"/>
              <a:t>Pocek</a:t>
            </a:r>
            <a:r>
              <a:rPr lang="en-US" dirty="0"/>
              <a:t> 1, Nemanja </a:t>
            </a:r>
            <a:r>
              <a:rPr lang="en-US" dirty="0" err="1"/>
              <a:t>Lakicevic</a:t>
            </a:r>
            <a:r>
              <a:rPr lang="en-US" dirty="0"/>
              <a:t> 3, Antonino Bianco 4, Samuel </a:t>
            </a:r>
            <a:r>
              <a:rPr lang="en-US" dirty="0" err="1"/>
              <a:t>Cassar</a:t>
            </a:r>
            <a:r>
              <a:rPr lang="en-US" dirty="0"/>
              <a:t> 5, </a:t>
            </a:r>
            <a:r>
              <a:rPr lang="en-US" dirty="0" err="1"/>
              <a:t>Patrik</a:t>
            </a:r>
            <a:r>
              <a:rPr lang="en-US" dirty="0"/>
              <a:t> </a:t>
            </a:r>
            <a:r>
              <a:rPr lang="en-US" dirty="0" err="1"/>
              <a:t>Drid</a:t>
            </a:r>
            <a:r>
              <a:rPr lang="en-US" dirty="0"/>
              <a:t> 1</a:t>
            </a:r>
          </a:p>
          <a:p>
            <a:r>
              <a:rPr lang="en-US" dirty="0"/>
              <a:t>Affiliations expand</a:t>
            </a:r>
          </a:p>
          <a:p>
            <a:r>
              <a:rPr lang="en-US" dirty="0"/>
              <a:t>PMID: 32932771 PMCID: PMC7557372 DOI: 10.3390/ijerph17186609</a:t>
            </a:r>
          </a:p>
          <a:p>
            <a:r>
              <a:rPr lang="en-US" dirty="0"/>
              <a:t>Free PMC article</a:t>
            </a:r>
          </a:p>
          <a:p>
            <a:r>
              <a:rPr lang="en-US" dirty="0"/>
              <a:t>Abstract</a:t>
            </a:r>
          </a:p>
          <a:p>
            <a:r>
              <a:rPr lang="en-US" dirty="0"/>
              <a:t>(1) Background: Regular physical activity (PA) plays an important role during early childhood physical and psychological development. This study investigates the effects of a 9-month PA intervention on physiological characteristics and motor and cognitive skills in preschool children. (2) Methods: Preschool children (n = 132; age 4 to 7 years) attending regular preschool programs were nonrandomly assigned to PA intervention (n = 66; 60 min sessions twice per week) or a control group (n = 66; no additional organized PA program) for 9 months. Exercise training for the intervention group included various sports games, outdoor activities, martial arts, yoga, and dance. Anthropometry, motor skills (7 tests), and cognitive skills (Raven's Colored Progressive Matrices and Cognitive Assessment System) were assessed before and after an intervention period in both groups. Data were analyzed using repeated-measures ANOVA. (3) Results: Body weight significantly increased in both groups over time. Compared to the changes observed in the control group, the intervention group significantly increased in chest circumference (p = 0.022). In contrast, the control group demonstrated an increase in waist circumference (p = 0.001), while these measures in the intervention group remained stable. Participants in the intervention group improved running speed (p = 0.016) and standing broad jump (p = 0.000). The flexibility level was maintained in the intervention group, while a significant decrease was observed in the control group (p = 0.010). Children from the intervention group demonstrated progress in the bent-arm hang test (p = 0.001), unlike the control group subjects. Varied improvements in cognitive skills were observed for different variables in both intervention and control groups, with no robust evidence for PA-intervention-related improvements. (4) </a:t>
            </a:r>
            <a:r>
              <a:rPr lang="en-US" sz="4500" dirty="0"/>
              <a:t>Conclusions: Preschool children's participation in a preschool PA intervention improves their motor skills</a:t>
            </a:r>
            <a:r>
              <a:rPr lang="en-US" dirty="0"/>
              <a:t>.</a:t>
            </a:r>
          </a:p>
          <a:p>
            <a:endParaRPr lang="en-US" dirty="0"/>
          </a:p>
          <a:p>
            <a:r>
              <a:rPr lang="en-US" dirty="0"/>
              <a:t>Keywords: cognitive function; motor skills; physical activity; physical development.</a:t>
            </a:r>
            <a:endParaRPr lang="fr-BE" dirty="0"/>
          </a:p>
        </p:txBody>
      </p:sp>
    </p:spTree>
    <p:extLst>
      <p:ext uri="{BB962C8B-B14F-4D97-AF65-F5344CB8AC3E}">
        <p14:creationId xmlns:p14="http://schemas.microsoft.com/office/powerpoint/2010/main" val="20473205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3218E6-B8FC-4300-B64D-F7281069EF2C}"/>
              </a:ext>
            </a:extLst>
          </p:cNvPr>
          <p:cNvSpPr>
            <a:spLocks noGrp="1"/>
          </p:cNvSpPr>
          <p:nvPr>
            <p:ph type="title"/>
          </p:nvPr>
        </p:nvSpPr>
        <p:spPr/>
        <p:txBody>
          <a:bodyPr/>
          <a:lstStyle/>
          <a:p>
            <a:endParaRPr lang="fr-BE"/>
          </a:p>
        </p:txBody>
      </p:sp>
      <p:pic>
        <p:nvPicPr>
          <p:cNvPr id="5" name="Espace réservé du contenu 4">
            <a:extLst>
              <a:ext uri="{FF2B5EF4-FFF2-40B4-BE49-F238E27FC236}">
                <a16:creationId xmlns:a16="http://schemas.microsoft.com/office/drawing/2014/main" id="{9D976B3F-3D02-4E0A-AFB8-E6465BF61FEE}"/>
              </a:ext>
            </a:extLst>
          </p:cNvPr>
          <p:cNvPicPr>
            <a:picLocks noGrp="1" noChangeAspect="1"/>
          </p:cNvPicPr>
          <p:nvPr>
            <p:ph idx="1"/>
          </p:nvPr>
        </p:nvPicPr>
        <p:blipFill>
          <a:blip r:embed="rId2"/>
          <a:stretch>
            <a:fillRect/>
          </a:stretch>
        </p:blipFill>
        <p:spPr>
          <a:xfrm>
            <a:off x="4258046" y="1600200"/>
            <a:ext cx="3675908" cy="4525963"/>
          </a:xfrm>
        </p:spPr>
      </p:pic>
    </p:spTree>
    <p:extLst>
      <p:ext uri="{BB962C8B-B14F-4D97-AF65-F5344CB8AC3E}">
        <p14:creationId xmlns:p14="http://schemas.microsoft.com/office/powerpoint/2010/main" val="348548836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DCA7C3-3A5A-4CE4-B7DD-67A74B584BF9}"/>
              </a:ext>
            </a:extLst>
          </p:cNvPr>
          <p:cNvSpPr>
            <a:spLocks noGrp="1"/>
          </p:cNvSpPr>
          <p:nvPr>
            <p:ph type="title"/>
          </p:nvPr>
        </p:nvSpPr>
        <p:spPr/>
        <p:txBody>
          <a:bodyPr>
            <a:normAutofit fontScale="90000"/>
          </a:bodyPr>
          <a:lstStyle/>
          <a:p>
            <a:br>
              <a:rPr lang="en-US" sz="3100" dirty="0"/>
            </a:br>
            <a:r>
              <a:rPr lang="en-US" sz="3100" dirty="0"/>
              <a:t>Dance PREEMIE, a Dance </a:t>
            </a:r>
            <a:r>
              <a:rPr lang="en-US" sz="3100" dirty="0" err="1"/>
              <a:t>PaRticipation</a:t>
            </a:r>
            <a:r>
              <a:rPr lang="en-US" sz="3100" dirty="0"/>
              <a:t> intervention for Extremely </a:t>
            </a:r>
            <a:r>
              <a:rPr lang="en-US" sz="3100" dirty="0" err="1"/>
              <a:t>prEterm</a:t>
            </a:r>
            <a:r>
              <a:rPr lang="en-US" sz="3100" dirty="0"/>
              <a:t> children with Motor Impairment at </a:t>
            </a:r>
            <a:r>
              <a:rPr lang="en-US" sz="3100" dirty="0" err="1"/>
              <a:t>prEschool</a:t>
            </a:r>
            <a:r>
              <a:rPr lang="en-US" sz="3100" dirty="0"/>
              <a:t> age: an Australian feasibility trial protocol</a:t>
            </a:r>
            <a:br>
              <a:rPr lang="en-US" dirty="0"/>
            </a:br>
            <a:endParaRPr lang="fr-BE" dirty="0"/>
          </a:p>
        </p:txBody>
      </p:sp>
      <p:sp>
        <p:nvSpPr>
          <p:cNvPr id="3" name="Espace réservé du contenu 2">
            <a:extLst>
              <a:ext uri="{FF2B5EF4-FFF2-40B4-BE49-F238E27FC236}">
                <a16:creationId xmlns:a16="http://schemas.microsoft.com/office/drawing/2014/main" id="{75D2B04E-F041-407F-B4FF-0705AC289D53}"/>
              </a:ext>
            </a:extLst>
          </p:cNvPr>
          <p:cNvSpPr>
            <a:spLocks noGrp="1"/>
          </p:cNvSpPr>
          <p:nvPr>
            <p:ph idx="1"/>
          </p:nvPr>
        </p:nvSpPr>
        <p:spPr/>
        <p:txBody>
          <a:bodyPr>
            <a:normAutofit fontScale="32500" lnSpcReduction="20000"/>
          </a:bodyPr>
          <a:lstStyle/>
          <a:p>
            <a:r>
              <a:rPr lang="en-US" dirty="0"/>
              <a:t>BMJ Open</a:t>
            </a:r>
          </a:p>
          <a:p>
            <a:r>
              <a:rPr lang="en-US" dirty="0"/>
              <a:t>. 2020 Jan 26;10(1):e034256. </a:t>
            </a:r>
            <a:r>
              <a:rPr lang="en-US" dirty="0" err="1"/>
              <a:t>doi</a:t>
            </a:r>
            <a:r>
              <a:rPr lang="en-US" dirty="0"/>
              <a:t>: 10.1136/bmjopen-2019-034256.</a:t>
            </a:r>
          </a:p>
          <a:p>
            <a:r>
              <a:rPr lang="en-US" dirty="0"/>
              <a:t>Dance PREEMIE, a Dance </a:t>
            </a:r>
            <a:r>
              <a:rPr lang="en-US" dirty="0" err="1"/>
              <a:t>PaRticipation</a:t>
            </a:r>
            <a:r>
              <a:rPr lang="en-US" dirty="0"/>
              <a:t> intervention for Extremely </a:t>
            </a:r>
            <a:r>
              <a:rPr lang="en-US" dirty="0" err="1"/>
              <a:t>prEterm</a:t>
            </a:r>
            <a:r>
              <a:rPr lang="en-US" dirty="0"/>
              <a:t> children with Motor Impairment at </a:t>
            </a:r>
            <a:r>
              <a:rPr lang="en-US" dirty="0" err="1"/>
              <a:t>prEschool</a:t>
            </a:r>
            <a:r>
              <a:rPr lang="en-US" dirty="0"/>
              <a:t> age: an Australian feasibility trial protocol</a:t>
            </a:r>
          </a:p>
          <a:p>
            <a:r>
              <a:rPr lang="en-US" dirty="0"/>
              <a:t>Kate L Cameron 1 2, Jennifer L McGinley 2, Kim Allison 2, Natalie A </a:t>
            </a:r>
            <a:r>
              <a:rPr lang="en-US" dirty="0" err="1"/>
              <a:t>Fini</a:t>
            </a:r>
            <a:r>
              <a:rPr lang="en-US" dirty="0"/>
              <a:t> 2 3, Jeanie L Y Cheong 4 5, Alicia J Spittle 6 2 4</a:t>
            </a:r>
          </a:p>
          <a:p>
            <a:r>
              <a:rPr lang="en-US" dirty="0"/>
              <a:t>Affiliations expand</a:t>
            </a:r>
          </a:p>
          <a:p>
            <a:r>
              <a:rPr lang="en-US" dirty="0"/>
              <a:t>PMID: 31988234 PMCID: PMC7044943 DOI: 10.1136/bmjopen-2019-034256</a:t>
            </a:r>
          </a:p>
          <a:p>
            <a:r>
              <a:rPr lang="en-US" dirty="0"/>
              <a:t>Free PMC article</a:t>
            </a:r>
          </a:p>
          <a:p>
            <a:r>
              <a:rPr lang="en-US" dirty="0"/>
              <a:t>Abstract</a:t>
            </a:r>
          </a:p>
          <a:p>
            <a:r>
              <a:rPr lang="en-US" dirty="0"/>
              <a:t>Introduction: Children born extremely preterm (EP: &lt;28 weeks gestation) and/or extremely low birth weight (ELBW: &lt;1000 g) are at increased risk of motor impairment compared with children born at term. Children with motor impairment have lower rates of physical activity (PA) participation compared with their typically developing peers. PA participation is an important outcome for children with motor impairment, however, there is limited evidence available to support interventions that improve PA participation in this population. The aim of this study is to assess the feasibility, including the recruitment and retention, acceptability and fidelity, of a preschool dance participation intervention for children born EP/EBLW with motor impairment called Dance </a:t>
            </a:r>
            <a:r>
              <a:rPr lang="en-US" dirty="0" err="1"/>
              <a:t>PaRticipation</a:t>
            </a:r>
            <a:r>
              <a:rPr lang="en-US" dirty="0"/>
              <a:t> intervention for Extremely </a:t>
            </a:r>
            <a:r>
              <a:rPr lang="en-US" dirty="0" err="1"/>
              <a:t>prEterm</a:t>
            </a:r>
            <a:r>
              <a:rPr lang="en-US" dirty="0"/>
              <a:t> children with Motor Impairment at </a:t>
            </a:r>
            <a:r>
              <a:rPr lang="en-US" dirty="0" err="1"/>
              <a:t>prEschool</a:t>
            </a:r>
            <a:r>
              <a:rPr lang="en-US" dirty="0"/>
              <a:t> age.</a:t>
            </a:r>
          </a:p>
          <a:p>
            <a:endParaRPr lang="en-US" dirty="0"/>
          </a:p>
          <a:p>
            <a:r>
              <a:rPr lang="en-US" dirty="0"/>
              <a:t>Methods and analysis: This feasibility case series trial will recruit EP/ELBW children with motor impairment (n=10) from the Victorian Infant Collaborative Study 2016/2017 cohort, a prospective longitudinal cohort study. Up to 10 community-based dance teachers will be recruited and provided with physiotherapy-led training and support to facilitate the participation of EP/ELBW children in community dance classes. A mixed-methods approach (quantitative and qualitative) will be used to </a:t>
            </a:r>
            <a:r>
              <a:rPr lang="en-US" dirty="0" err="1"/>
              <a:t>analyse</a:t>
            </a:r>
            <a:r>
              <a:rPr lang="en-US" dirty="0"/>
              <a:t> the primary aim, to determine the feasibility of the intervention from the perspectives of families and dance teachers.</a:t>
            </a:r>
          </a:p>
          <a:p>
            <a:endParaRPr lang="en-US" dirty="0"/>
          </a:p>
          <a:p>
            <a:r>
              <a:rPr lang="en-US" dirty="0"/>
              <a:t>Ethics and dissemination: This study is approved by the Human Research Ethics Committees of The Royal Children's Hospital and The Royal Women's Hospital, Melbourne. Study outcomes will be disseminated through conference presentations, peer-reviewed publications and social media.</a:t>
            </a:r>
          </a:p>
          <a:p>
            <a:endParaRPr lang="en-US" dirty="0"/>
          </a:p>
          <a:p>
            <a:r>
              <a:rPr lang="en-US" dirty="0"/>
              <a:t>Trial registration number: ACTRN12619001266156.</a:t>
            </a:r>
          </a:p>
          <a:p>
            <a:endParaRPr lang="en-US" dirty="0"/>
          </a:p>
          <a:p>
            <a:r>
              <a:rPr lang="en-US" dirty="0"/>
              <a:t>Keywords: feasibility studies; infant, premature; motor skills; participation; physical activity.</a:t>
            </a:r>
          </a:p>
          <a:p>
            <a:endParaRPr lang="en-US" dirty="0"/>
          </a:p>
          <a:p>
            <a:r>
              <a:rPr lang="en-US" dirty="0"/>
              <a:t>© Author(s) (or their employer(s)) 2020. Re-use permitted under CC BY-NC. No commercial re-use. See rights and permissions. Published by BMJ.</a:t>
            </a:r>
            <a:endParaRPr lang="fr-BE" dirty="0"/>
          </a:p>
        </p:txBody>
      </p:sp>
    </p:spTree>
    <p:extLst>
      <p:ext uri="{BB962C8B-B14F-4D97-AF65-F5344CB8AC3E}">
        <p14:creationId xmlns:p14="http://schemas.microsoft.com/office/powerpoint/2010/main" val="23538280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AFF562-5F16-4D17-8D5F-86BCB991C12B}"/>
              </a:ext>
            </a:extLst>
          </p:cNvPr>
          <p:cNvSpPr>
            <a:spLocks noGrp="1"/>
          </p:cNvSpPr>
          <p:nvPr>
            <p:ph type="title"/>
          </p:nvPr>
        </p:nvSpPr>
        <p:spPr/>
        <p:txBody>
          <a:bodyPr/>
          <a:lstStyle/>
          <a:p>
            <a:endParaRPr lang="fr-BE"/>
          </a:p>
        </p:txBody>
      </p:sp>
      <p:pic>
        <p:nvPicPr>
          <p:cNvPr id="5" name="Espace réservé du contenu 4">
            <a:extLst>
              <a:ext uri="{FF2B5EF4-FFF2-40B4-BE49-F238E27FC236}">
                <a16:creationId xmlns:a16="http://schemas.microsoft.com/office/drawing/2014/main" id="{32DFF18D-5A2E-4B62-A4E8-3019A240EC7D}"/>
              </a:ext>
            </a:extLst>
          </p:cNvPr>
          <p:cNvPicPr>
            <a:picLocks noGrp="1" noChangeAspect="1"/>
          </p:cNvPicPr>
          <p:nvPr>
            <p:ph idx="1"/>
          </p:nvPr>
        </p:nvPicPr>
        <p:blipFill>
          <a:blip r:embed="rId2"/>
          <a:stretch>
            <a:fillRect/>
          </a:stretch>
        </p:blipFill>
        <p:spPr>
          <a:xfrm>
            <a:off x="4212157" y="1600200"/>
            <a:ext cx="3767686" cy="4525963"/>
          </a:xfrm>
        </p:spPr>
      </p:pic>
    </p:spTree>
    <p:extLst>
      <p:ext uri="{BB962C8B-B14F-4D97-AF65-F5344CB8AC3E}">
        <p14:creationId xmlns:p14="http://schemas.microsoft.com/office/powerpoint/2010/main" val="425542814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13E56E-5F10-455F-974D-5B0BE1A8058E}"/>
              </a:ext>
            </a:extLst>
          </p:cNvPr>
          <p:cNvSpPr>
            <a:spLocks noGrp="1"/>
          </p:cNvSpPr>
          <p:nvPr>
            <p:ph type="title"/>
          </p:nvPr>
        </p:nvSpPr>
        <p:spPr/>
        <p:txBody>
          <a:bodyPr>
            <a:normAutofit fontScale="90000"/>
          </a:bodyPr>
          <a:lstStyle/>
          <a:p>
            <a:br>
              <a:rPr lang="en-US" sz="3600" dirty="0"/>
            </a:br>
            <a:r>
              <a:rPr lang="en-US" sz="3600" dirty="0"/>
              <a:t>Promotion of Street-Dance Training on the Executive Function in Preschool Children</a:t>
            </a:r>
            <a:br>
              <a:rPr lang="en-US" dirty="0"/>
            </a:br>
            <a:endParaRPr lang="fr-BE" dirty="0"/>
          </a:p>
        </p:txBody>
      </p:sp>
      <p:sp>
        <p:nvSpPr>
          <p:cNvPr id="3" name="Espace réservé du contenu 2">
            <a:extLst>
              <a:ext uri="{FF2B5EF4-FFF2-40B4-BE49-F238E27FC236}">
                <a16:creationId xmlns:a16="http://schemas.microsoft.com/office/drawing/2014/main" id="{9530A0F1-3CD4-4860-91F0-977A2BDE7944}"/>
              </a:ext>
            </a:extLst>
          </p:cNvPr>
          <p:cNvSpPr>
            <a:spLocks noGrp="1"/>
          </p:cNvSpPr>
          <p:nvPr>
            <p:ph idx="1"/>
          </p:nvPr>
        </p:nvSpPr>
        <p:spPr/>
        <p:txBody>
          <a:bodyPr>
            <a:normAutofit fontScale="40000" lnSpcReduction="20000"/>
          </a:bodyPr>
          <a:lstStyle/>
          <a:p>
            <a:r>
              <a:rPr lang="en-US" dirty="0"/>
              <a:t>Front </a:t>
            </a:r>
            <a:r>
              <a:rPr lang="en-US" dirty="0" err="1"/>
              <a:t>Psychol</a:t>
            </a:r>
            <a:endParaRPr lang="en-US" dirty="0"/>
          </a:p>
          <a:p>
            <a:r>
              <a:rPr lang="en-US" dirty="0"/>
              <a:t>. 2020 Oct 22;11:585598. </a:t>
            </a:r>
            <a:r>
              <a:rPr lang="en-US" dirty="0" err="1"/>
              <a:t>doi</a:t>
            </a:r>
            <a:r>
              <a:rPr lang="en-US" dirty="0"/>
              <a:t>: 10.3389/fpsyg.2020.585598. </a:t>
            </a:r>
            <a:r>
              <a:rPr lang="en-US" dirty="0" err="1"/>
              <a:t>eCollection</a:t>
            </a:r>
            <a:r>
              <a:rPr lang="en-US" dirty="0"/>
              <a:t> 2020.</a:t>
            </a:r>
          </a:p>
          <a:p>
            <a:r>
              <a:rPr lang="en-US" dirty="0"/>
              <a:t>Promotion of Street-Dance Training on the Executive Function in Preschool Children</a:t>
            </a:r>
          </a:p>
          <a:p>
            <a:r>
              <a:rPr lang="en-US" dirty="0"/>
              <a:t>Yue Shen 1, Qing Zhao 1, Yue Huang 1, Ge Liu 2, </a:t>
            </a:r>
            <a:r>
              <a:rPr lang="en-US" dirty="0" err="1"/>
              <a:t>Lele</a:t>
            </a:r>
            <a:r>
              <a:rPr lang="en-US" dirty="0"/>
              <a:t> Fang 1</a:t>
            </a:r>
          </a:p>
          <a:p>
            <a:r>
              <a:rPr lang="en-US" dirty="0"/>
              <a:t>Affiliations expand</a:t>
            </a:r>
          </a:p>
          <a:p>
            <a:r>
              <a:rPr lang="en-US" dirty="0"/>
              <a:t>PMID: 33192915 PMCID: PMC7642602 DOI: 10.3389/fpsyg.2020.585598</a:t>
            </a:r>
          </a:p>
          <a:p>
            <a:r>
              <a:rPr lang="en-US" dirty="0"/>
              <a:t>Free PMC article</a:t>
            </a:r>
          </a:p>
          <a:p>
            <a:r>
              <a:rPr lang="en-US" dirty="0"/>
              <a:t>Abstract</a:t>
            </a:r>
          </a:p>
          <a:p>
            <a:r>
              <a:rPr lang="en-US" dirty="0"/>
              <a:t>Executive function is the center of cognitive function, emotional function, and social function, and plays an important role in children's cognitive development. Previous studies used music, sports, and other training methods to promote the development of children's executive function. but researchers are still exploring more comprehensive and effective training methods. Street-dance, as a comprehensive dance form integrating the characteristics of movement, music, rhythm, and so on, needs the coordination of individual sensory systems and a sense of musical rhythm and action. These are the same activity elements found in previous studies that can improve the individual executive function of children. In order to investigate the promoting effect of street-dance training on children's executive function, this study designed a street-dance training program integrating the characteristics of each component of executive function. Sixty preschool children around the age of four (M = 52.4, SD = 3.95) participated using the pretest-posttest experimental design. The dancing group conducted street-dance training 3 times a week, 40-50 min each time for a total of 24 times; the control group did not train. We discovered that 8 weeks of street-dance training can promote the development of executive function in preschool children, and we discussed about the potential mechanism of the street dance training effects and the implications of intervention programs.</a:t>
            </a:r>
          </a:p>
          <a:p>
            <a:endParaRPr lang="en-US" dirty="0"/>
          </a:p>
          <a:p>
            <a:r>
              <a:rPr lang="en-US" dirty="0"/>
              <a:t>Keywords: executive function; intervention program; preschool children; street-dance; training.</a:t>
            </a:r>
          </a:p>
          <a:p>
            <a:endParaRPr lang="en-US" dirty="0"/>
          </a:p>
          <a:p>
            <a:r>
              <a:rPr lang="en-US" dirty="0"/>
              <a:t>Copyright © 2020 Shen, Zhao, Huang, Liu and Fang.</a:t>
            </a:r>
            <a:endParaRPr lang="fr-BE" dirty="0"/>
          </a:p>
        </p:txBody>
      </p:sp>
    </p:spTree>
    <p:extLst>
      <p:ext uri="{BB962C8B-B14F-4D97-AF65-F5344CB8AC3E}">
        <p14:creationId xmlns:p14="http://schemas.microsoft.com/office/powerpoint/2010/main" val="75228962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BFB15E1-797C-4E77-BC8A-F062548CDD4B}"/>
              </a:ext>
            </a:extLst>
          </p:cNvPr>
          <p:cNvSpPr>
            <a:spLocks noGrp="1"/>
          </p:cNvSpPr>
          <p:nvPr>
            <p:ph type="title"/>
          </p:nvPr>
        </p:nvSpPr>
        <p:spPr/>
        <p:txBody>
          <a:bodyPr>
            <a:normAutofit fontScale="90000"/>
          </a:bodyPr>
          <a:lstStyle/>
          <a:p>
            <a:br>
              <a:rPr lang="en-US" sz="3100" dirty="0"/>
            </a:br>
            <a:r>
              <a:rPr lang="en-US" sz="3100" dirty="0"/>
              <a:t>Is there evidence of benefits associated with dancing in children and adults with cerebral palsy? A scoping review</a:t>
            </a:r>
            <a:br>
              <a:rPr lang="en-US" dirty="0"/>
            </a:br>
            <a:endParaRPr lang="fr-BE" dirty="0"/>
          </a:p>
        </p:txBody>
      </p:sp>
      <p:sp>
        <p:nvSpPr>
          <p:cNvPr id="3" name="Espace réservé du contenu 2">
            <a:extLst>
              <a:ext uri="{FF2B5EF4-FFF2-40B4-BE49-F238E27FC236}">
                <a16:creationId xmlns:a16="http://schemas.microsoft.com/office/drawing/2014/main" id="{D6F15FD2-FD9D-4BA4-940C-22244A59687B}"/>
              </a:ext>
            </a:extLst>
          </p:cNvPr>
          <p:cNvSpPr>
            <a:spLocks noGrp="1"/>
          </p:cNvSpPr>
          <p:nvPr>
            <p:ph idx="1"/>
          </p:nvPr>
        </p:nvSpPr>
        <p:spPr/>
        <p:txBody>
          <a:bodyPr>
            <a:normAutofit fontScale="40000" lnSpcReduction="20000"/>
          </a:bodyPr>
          <a:lstStyle/>
          <a:p>
            <a:r>
              <a:rPr lang="en-US" dirty="0"/>
              <a:t>Review </a:t>
            </a:r>
            <a:r>
              <a:rPr lang="en-US" dirty="0" err="1"/>
              <a:t>Disabil</a:t>
            </a:r>
            <a:r>
              <a:rPr lang="en-US" dirty="0"/>
              <a:t> </a:t>
            </a:r>
            <a:r>
              <a:rPr lang="en-US" dirty="0" err="1"/>
              <a:t>Rehabil</a:t>
            </a:r>
            <a:endParaRPr lang="en-US" dirty="0"/>
          </a:p>
          <a:p>
            <a:r>
              <a:rPr lang="en-US" dirty="0"/>
              <a:t>. 2020 Nov;42(23):3395-3402. </a:t>
            </a:r>
            <a:r>
              <a:rPr lang="en-US" dirty="0" err="1"/>
              <a:t>doi</a:t>
            </a:r>
            <a:r>
              <a:rPr lang="en-US" dirty="0"/>
              <a:t>: 10.1080/09638288.2019.1590866. </a:t>
            </a:r>
            <a:r>
              <a:rPr lang="en-US" dirty="0" err="1"/>
              <a:t>Epub</a:t>
            </a:r>
            <a:r>
              <a:rPr lang="en-US" dirty="0"/>
              <a:t> 2019 Apr 11.</a:t>
            </a:r>
          </a:p>
          <a:p>
            <a:r>
              <a:rPr lang="en-US" dirty="0"/>
              <a:t>Is there evidence of benefits associated with dancing in children and adults with cerebral palsy? A scoping review</a:t>
            </a:r>
          </a:p>
          <a:p>
            <a:r>
              <a:rPr lang="en-US" dirty="0"/>
              <a:t>Claire </a:t>
            </a:r>
            <a:r>
              <a:rPr lang="en-US" dirty="0" err="1"/>
              <a:t>Cherriere</a:t>
            </a:r>
            <a:r>
              <a:rPr lang="en-US" dirty="0"/>
              <a:t> 1 2, Maxime Robert 3, Karen Fung 1 4, Fannie Tremblay Racine 1, Jessica </a:t>
            </a:r>
            <a:r>
              <a:rPr lang="en-US" dirty="0" err="1"/>
              <a:t>Tallet</a:t>
            </a:r>
            <a:r>
              <a:rPr lang="en-US" dirty="0"/>
              <a:t> 2, Martin Lemay 1 5</a:t>
            </a:r>
          </a:p>
          <a:p>
            <a:r>
              <a:rPr lang="en-US" dirty="0"/>
              <a:t>Affiliations expand</a:t>
            </a:r>
          </a:p>
          <a:p>
            <a:r>
              <a:rPr lang="en-US" dirty="0"/>
              <a:t>PMID: 30973761 DOI: 10.1080/09638288.2019.1590866</a:t>
            </a:r>
          </a:p>
          <a:p>
            <a:r>
              <a:rPr lang="en-US" dirty="0"/>
              <a:t>Abstract</a:t>
            </a:r>
          </a:p>
          <a:p>
            <a:r>
              <a:rPr lang="en-US" dirty="0"/>
              <a:t>Purpose: Cerebral palsy is a neurological disorder not only affecting motor functions but also cognitive and psychosocial dimension. Multispecialty therapies are needed to address these dimensions. Dance practice provides multidimensional benefits for people with various neurological disorders and may present a real potential for people with cerebral palsy. A scoping review is conducted to evaluate the impact of dance in children and adults with cerebral palsy, based on the Human Development Model-Disability Creation Process 2 and its three key concepts: personal factors, environmental factors and life </a:t>
            </a:r>
            <a:r>
              <a:rPr lang="en-US" dirty="0" err="1"/>
              <a:t>habits.Materials</a:t>
            </a:r>
            <a:r>
              <a:rPr lang="en-US" dirty="0"/>
              <a:t> and methods: Studies were selected based on a systematic search of published literature in the following databases PubMed, Medline, EBM Reviews, EMBASE and CINAHL. Studies addressing any concepts on the impact of dance training on motor, cognitive and psychosocial dimensions in people with cerebral palsy were </a:t>
            </a:r>
            <a:r>
              <a:rPr lang="en-US" dirty="0" err="1"/>
              <a:t>included.Results</a:t>
            </a:r>
            <a:r>
              <a:rPr lang="en-US" dirty="0"/>
              <a:t>: Seven studies representing 45 children and 12 adults with cerebral palsy were selected. They had heterogeneous populations, protocols and outcomes measures, but overall covered the three main concepts of the model. Dance may have both motor and social benefits although the evidence remains </a:t>
            </a:r>
            <a:r>
              <a:rPr lang="en-US" dirty="0" err="1"/>
              <a:t>weak.Conclusions</a:t>
            </a:r>
            <a:r>
              <a:rPr lang="en-US" dirty="0"/>
              <a:t>: Dance appears to be a promising activity for people with cerebral palsy. Recommendations are proposed for future </a:t>
            </a:r>
            <a:r>
              <a:rPr lang="en-US" dirty="0" err="1"/>
              <a:t>studies.Implications</a:t>
            </a:r>
            <a:r>
              <a:rPr lang="en-US" dirty="0"/>
              <a:t> for </a:t>
            </a:r>
            <a:r>
              <a:rPr lang="en-US" dirty="0" err="1"/>
              <a:t>rehabilitationCerebral</a:t>
            </a:r>
            <a:r>
              <a:rPr lang="en-US" dirty="0"/>
              <a:t> palsy affects motor and cognitive functions and has social </a:t>
            </a:r>
            <a:r>
              <a:rPr lang="en-US" dirty="0" err="1"/>
              <a:t>repercussions.Dance</a:t>
            </a:r>
            <a:r>
              <a:rPr lang="en-US" dirty="0"/>
              <a:t> can be a promising activity for people with a cerebral </a:t>
            </a:r>
            <a:r>
              <a:rPr lang="en-US" dirty="0" err="1"/>
              <a:t>palsy.Dance</a:t>
            </a:r>
            <a:r>
              <a:rPr lang="en-US" dirty="0"/>
              <a:t> may have both motor and social benefits although the evidence remains weak.</a:t>
            </a:r>
          </a:p>
          <a:p>
            <a:endParaRPr lang="en-US" dirty="0"/>
          </a:p>
          <a:p>
            <a:r>
              <a:rPr lang="en-US" dirty="0"/>
              <a:t>Keywords: Dancing; cerebral palsy; cognition; motor activity; rehabilitation; review.</a:t>
            </a:r>
            <a:endParaRPr lang="fr-BE" dirty="0"/>
          </a:p>
        </p:txBody>
      </p:sp>
    </p:spTree>
    <p:extLst>
      <p:ext uri="{BB962C8B-B14F-4D97-AF65-F5344CB8AC3E}">
        <p14:creationId xmlns:p14="http://schemas.microsoft.com/office/powerpoint/2010/main" val="85019905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F3D3AB-CEAA-4DBF-83D4-240F3C1AC091}"/>
              </a:ext>
            </a:extLst>
          </p:cNvPr>
          <p:cNvSpPr>
            <a:spLocks noGrp="1"/>
          </p:cNvSpPr>
          <p:nvPr>
            <p:ph type="title"/>
          </p:nvPr>
        </p:nvSpPr>
        <p:spPr/>
        <p:txBody>
          <a:bodyPr/>
          <a:lstStyle/>
          <a:p>
            <a:endParaRPr lang="fr-BE" dirty="0"/>
          </a:p>
        </p:txBody>
      </p:sp>
      <p:pic>
        <p:nvPicPr>
          <p:cNvPr id="5" name="Espace réservé du contenu 4">
            <a:extLst>
              <a:ext uri="{FF2B5EF4-FFF2-40B4-BE49-F238E27FC236}">
                <a16:creationId xmlns:a16="http://schemas.microsoft.com/office/drawing/2014/main" id="{8AC30F33-F648-4551-9A9E-B654C94BA971}"/>
              </a:ext>
            </a:extLst>
          </p:cNvPr>
          <p:cNvPicPr>
            <a:picLocks noGrp="1" noChangeAspect="1"/>
          </p:cNvPicPr>
          <p:nvPr>
            <p:ph idx="1"/>
          </p:nvPr>
        </p:nvPicPr>
        <p:blipFill>
          <a:blip r:embed="rId2"/>
          <a:stretch>
            <a:fillRect/>
          </a:stretch>
        </p:blipFill>
        <p:spPr>
          <a:xfrm>
            <a:off x="4220056" y="1600200"/>
            <a:ext cx="3751888" cy="4525963"/>
          </a:xfrm>
        </p:spPr>
      </p:pic>
    </p:spTree>
    <p:extLst>
      <p:ext uri="{BB962C8B-B14F-4D97-AF65-F5344CB8AC3E}">
        <p14:creationId xmlns:p14="http://schemas.microsoft.com/office/powerpoint/2010/main" val="68011744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462042-C8B2-470C-A57B-D070222AD1FF}"/>
              </a:ext>
            </a:extLst>
          </p:cNvPr>
          <p:cNvSpPr>
            <a:spLocks noGrp="1"/>
          </p:cNvSpPr>
          <p:nvPr>
            <p:ph type="title"/>
          </p:nvPr>
        </p:nvSpPr>
        <p:spPr/>
        <p:txBody>
          <a:bodyPr>
            <a:normAutofit fontScale="90000"/>
          </a:bodyPr>
          <a:lstStyle/>
          <a:p>
            <a:pPr marL="342900" lvl="0" indent="-342900" algn="l">
              <a:spcBef>
                <a:spcPct val="20000"/>
              </a:spcBef>
              <a:buFont typeface="Arial" pitchFamily="34" charset="0"/>
              <a:buChar char="•"/>
            </a:pPr>
            <a:br>
              <a:rPr lang="en-US" sz="3100" dirty="0"/>
            </a:br>
            <a:br>
              <a:rPr lang="en-US" sz="3100" dirty="0"/>
            </a:br>
            <a:r>
              <a:rPr lang="en-US" sz="2000" dirty="0"/>
              <a:t>The Use of Music in the Treatment and Management of Serious Mental Illness: A Global Scoping Review of the Literature</a:t>
            </a:r>
            <a:br>
              <a:rPr lang="en-US" sz="4900" dirty="0"/>
            </a:br>
            <a:r>
              <a:rPr lang="en-US" sz="1800" dirty="0">
                <a:solidFill>
                  <a:prstClr val="black"/>
                </a:solidFill>
                <a:ea typeface="+mn-ea"/>
                <a:cs typeface="+mn-cs"/>
              </a:rPr>
              <a:t>Tasha L Golden 1, Stacey Springs 2, Hannah J Kimmel 3, </a:t>
            </a:r>
            <a:r>
              <a:rPr lang="en-US" sz="1800" dirty="0" err="1">
                <a:solidFill>
                  <a:prstClr val="black"/>
                </a:solidFill>
                <a:ea typeface="+mn-ea"/>
                <a:cs typeface="+mn-cs"/>
              </a:rPr>
              <a:t>Sonakshi</a:t>
            </a:r>
            <a:r>
              <a:rPr lang="en-US" sz="1800" dirty="0">
                <a:solidFill>
                  <a:prstClr val="black"/>
                </a:solidFill>
                <a:ea typeface="+mn-ea"/>
                <a:cs typeface="+mn-cs"/>
              </a:rPr>
              <a:t> Gupta 4, Alyssa Tiedemann 1, Clara C </a:t>
            </a:r>
            <a:r>
              <a:rPr lang="en-US" sz="1800" dirty="0" err="1">
                <a:solidFill>
                  <a:prstClr val="black"/>
                </a:solidFill>
                <a:ea typeface="+mn-ea"/>
                <a:cs typeface="+mn-cs"/>
              </a:rPr>
              <a:t>Sandu</a:t>
            </a:r>
            <a:r>
              <a:rPr lang="en-US" sz="1800" dirty="0">
                <a:solidFill>
                  <a:prstClr val="black"/>
                </a:solidFill>
                <a:ea typeface="+mn-ea"/>
                <a:cs typeface="+mn-cs"/>
              </a:rPr>
              <a:t> 1, Susan </a:t>
            </a:r>
            <a:r>
              <a:rPr lang="en-US" sz="1800" dirty="0" err="1">
                <a:solidFill>
                  <a:prstClr val="black"/>
                </a:solidFill>
                <a:ea typeface="+mn-ea"/>
                <a:cs typeface="+mn-cs"/>
              </a:rPr>
              <a:t>Magsamen</a:t>
            </a:r>
            <a:r>
              <a:rPr lang="en-US" sz="1800" dirty="0">
                <a:solidFill>
                  <a:prstClr val="black"/>
                </a:solidFill>
                <a:ea typeface="+mn-ea"/>
                <a:cs typeface="+mn-cs"/>
              </a:rPr>
              <a:t> 1</a:t>
            </a:r>
            <a:br>
              <a:rPr lang="en-US" sz="1800" dirty="0">
                <a:solidFill>
                  <a:prstClr val="black"/>
                </a:solidFill>
                <a:ea typeface="+mn-ea"/>
                <a:cs typeface="+mn-cs"/>
              </a:rPr>
            </a:br>
            <a:r>
              <a:rPr lang="en-US" sz="1400" dirty="0">
                <a:solidFill>
                  <a:prstClr val="black"/>
                </a:solidFill>
                <a:ea typeface="+mn-ea"/>
                <a:cs typeface="+mn-cs"/>
              </a:rPr>
              <a:t>Front </a:t>
            </a:r>
            <a:r>
              <a:rPr lang="en-US" sz="1400" dirty="0" err="1">
                <a:solidFill>
                  <a:prstClr val="black"/>
                </a:solidFill>
                <a:ea typeface="+mn-ea"/>
                <a:cs typeface="+mn-cs"/>
              </a:rPr>
              <a:t>Psychol</a:t>
            </a:r>
            <a:r>
              <a:rPr lang="en-US" sz="1400" dirty="0">
                <a:solidFill>
                  <a:prstClr val="black"/>
                </a:solidFill>
                <a:ea typeface="+mn-ea"/>
                <a:cs typeface="+mn-cs"/>
              </a:rPr>
              <a:t> . 2021 Mar 31;12:649840. </a:t>
            </a:r>
            <a:r>
              <a:rPr lang="en-US" sz="1400" dirty="0" err="1">
                <a:solidFill>
                  <a:prstClr val="black"/>
                </a:solidFill>
                <a:ea typeface="+mn-ea"/>
                <a:cs typeface="+mn-cs"/>
              </a:rPr>
              <a:t>doi</a:t>
            </a:r>
            <a:r>
              <a:rPr lang="en-US" sz="1400" dirty="0">
                <a:solidFill>
                  <a:prstClr val="black"/>
                </a:solidFill>
                <a:ea typeface="+mn-ea"/>
                <a:cs typeface="+mn-cs"/>
              </a:rPr>
              <a:t>: 10.3389/fpsyg.2021.649840. </a:t>
            </a:r>
            <a:r>
              <a:rPr lang="en-US" sz="1400" dirty="0" err="1">
                <a:solidFill>
                  <a:prstClr val="black"/>
                </a:solidFill>
                <a:ea typeface="+mn-ea"/>
                <a:cs typeface="+mn-cs"/>
              </a:rPr>
              <a:t>eCollection</a:t>
            </a:r>
            <a:r>
              <a:rPr lang="en-US" sz="1400" dirty="0">
                <a:solidFill>
                  <a:prstClr val="black"/>
                </a:solidFill>
                <a:ea typeface="+mn-ea"/>
                <a:cs typeface="+mn-cs"/>
              </a:rPr>
              <a:t> 2021.</a:t>
            </a:r>
            <a:br>
              <a:rPr lang="en-US" sz="1400" dirty="0">
                <a:solidFill>
                  <a:prstClr val="black"/>
                </a:solidFill>
                <a:ea typeface="+mn-ea"/>
                <a:cs typeface="+mn-cs"/>
              </a:rPr>
            </a:br>
            <a:r>
              <a:rPr lang="en-US" sz="1400" dirty="0">
                <a:solidFill>
                  <a:prstClr val="black"/>
                </a:solidFill>
                <a:ea typeface="+mn-ea"/>
                <a:cs typeface="+mn-cs"/>
              </a:rPr>
              <a:t>Affiliations expand PMID: 33868127 PMCID: PMC8044514 DOI: 10.3389/fpsyg.2021.649840 Free PMC article</a:t>
            </a:r>
            <a:br>
              <a:rPr lang="en-US" sz="1400" dirty="0">
                <a:solidFill>
                  <a:prstClr val="black"/>
                </a:solidFill>
                <a:ea typeface="+mn-ea"/>
                <a:cs typeface="+mn-cs"/>
              </a:rPr>
            </a:br>
            <a:br>
              <a:rPr lang="en-US" sz="1400" dirty="0">
                <a:solidFill>
                  <a:prstClr val="black"/>
                </a:solidFill>
                <a:ea typeface="+mn-ea"/>
                <a:cs typeface="+mn-cs"/>
              </a:rPr>
            </a:br>
            <a:endParaRPr lang="fr-BE" dirty="0"/>
          </a:p>
        </p:txBody>
      </p:sp>
      <p:sp>
        <p:nvSpPr>
          <p:cNvPr id="3" name="Espace réservé du contenu 2">
            <a:extLst>
              <a:ext uri="{FF2B5EF4-FFF2-40B4-BE49-F238E27FC236}">
                <a16:creationId xmlns:a16="http://schemas.microsoft.com/office/drawing/2014/main" id="{FB54094C-3CE0-47A2-93FD-60F53C179001}"/>
              </a:ext>
            </a:extLst>
          </p:cNvPr>
          <p:cNvSpPr>
            <a:spLocks noGrp="1"/>
          </p:cNvSpPr>
          <p:nvPr>
            <p:ph idx="1"/>
          </p:nvPr>
        </p:nvSpPr>
        <p:spPr/>
        <p:txBody>
          <a:bodyPr>
            <a:normAutofit fontScale="47500" lnSpcReduction="20000"/>
          </a:bodyPr>
          <a:lstStyle/>
          <a:p>
            <a:r>
              <a:rPr lang="en-US" dirty="0"/>
              <a:t>Abstract</a:t>
            </a:r>
          </a:p>
          <a:p>
            <a:r>
              <a:rPr lang="en-US" dirty="0"/>
              <a:t>Mental and substance use disorders have been identified as the leading cause of global disability, and the global burden of mental illness is concentrated among those experiencing disability due to serious mental illness (SMI). Music has been studied as a support for SMIs for decades, with promising results; however, a lack of synthesized evidence has precluded increased uptake of and access to music-based approaches. The purpose of this scoping review was to identify the types and quantity of research at intersections of music and SMIs, document evidentiary gaps and opportunities, and generate recommendations for improving research and practice. Studies were included if they reported on music's utilization in treating or mitigating symptoms related to five SMIs: schizophrenia, bipolar disorder, generalized anxiety disorder, major depressive disorder, or post-traumatic stress disorder. Eight databases were searched; screening resulted in 349 included studies for data extraction. Schizophrenia was the most studied SMI, with bipolar disorder studied the least. Demographics, settings, and activity details were found to be inconsistently and insufficiently reported; however, listening to recorded music emerged as the most common musical activity, and activity details appeared to have been affected by the conditions under study. RCTs were the predominant study design, and 271 unique measures were utilized across 289 primary studies. Over two-thirds of primary studies (68.5%) reported positive results, with 2.8% reporting worse results than the comparator, and 12% producing indeterminate results. A key finding is that evidence synthesis is precluded by insufficient reporting, widely varied outcomes and measures, and intervention complexity; as a result, widespread changes are necessary to reduce heterogeneity (as feasible), increase replicability and transferability, and improve understandings of mechanisms and causal pathways. To that end, five detailed recommendations are offered to support the sharing and development of information across disciplines.</a:t>
            </a:r>
          </a:p>
          <a:p>
            <a:endParaRPr lang="en-US" dirty="0"/>
          </a:p>
          <a:p>
            <a:r>
              <a:rPr lang="en-US" dirty="0"/>
              <a:t>Keywords: complex intervention; evidence synthesis; innovative treatment; mental health; music; music therapy; psychiatric illness; scoping review.</a:t>
            </a:r>
          </a:p>
          <a:p>
            <a:endParaRPr lang="en-US" dirty="0"/>
          </a:p>
          <a:p>
            <a:r>
              <a:rPr lang="en-US" dirty="0"/>
              <a:t>Copyright © 2021 Golden, Springs, Kimmel, Gupta, Tiedemann, </a:t>
            </a:r>
            <a:r>
              <a:rPr lang="en-US" dirty="0" err="1"/>
              <a:t>Sandu</a:t>
            </a:r>
            <a:r>
              <a:rPr lang="en-US" dirty="0"/>
              <a:t> and </a:t>
            </a:r>
            <a:r>
              <a:rPr lang="en-US" dirty="0" err="1"/>
              <a:t>Magsamen</a:t>
            </a:r>
            <a:r>
              <a:rPr lang="en-US" dirty="0"/>
              <a:t>.</a:t>
            </a:r>
            <a:endParaRPr lang="fr-BE" dirty="0"/>
          </a:p>
        </p:txBody>
      </p:sp>
    </p:spTree>
    <p:extLst>
      <p:ext uri="{BB962C8B-B14F-4D97-AF65-F5344CB8AC3E}">
        <p14:creationId xmlns:p14="http://schemas.microsoft.com/office/powerpoint/2010/main" val="199994066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E30734E-7BC0-4786-AC22-84CB28FB911D}"/>
              </a:ext>
            </a:extLst>
          </p:cNvPr>
          <p:cNvSpPr>
            <a:spLocks noGrp="1"/>
          </p:cNvSpPr>
          <p:nvPr>
            <p:ph type="title"/>
          </p:nvPr>
        </p:nvSpPr>
        <p:spPr/>
        <p:txBody>
          <a:bodyPr>
            <a:normAutofit fontScale="90000"/>
          </a:bodyPr>
          <a:lstStyle/>
          <a:p>
            <a:r>
              <a:rPr lang="fr-BE" sz="3600" b="1" dirty="0"/>
              <a:t>Figure 1 </a:t>
            </a:r>
            <a:r>
              <a:rPr lang="fr-BE" sz="3600" dirty="0" err="1"/>
              <a:t>Studies</a:t>
            </a:r>
            <a:r>
              <a:rPr lang="fr-BE" sz="3600" dirty="0"/>
              <a:t> Over Time</a:t>
            </a:r>
            <a:r>
              <a:rPr lang="fr-BE" dirty="0"/>
              <a:t>.</a:t>
            </a:r>
            <a:br>
              <a:rPr lang="fr-BE" dirty="0"/>
            </a:br>
            <a:endParaRPr lang="fr-BE" dirty="0"/>
          </a:p>
        </p:txBody>
      </p:sp>
      <p:pic>
        <p:nvPicPr>
          <p:cNvPr id="4" name="Espace réservé du contenu 3">
            <a:extLst>
              <a:ext uri="{FF2B5EF4-FFF2-40B4-BE49-F238E27FC236}">
                <a16:creationId xmlns:a16="http://schemas.microsoft.com/office/drawing/2014/main" id="{153CC6DA-5F17-462C-A66C-68A937468703}"/>
              </a:ext>
            </a:extLst>
          </p:cNvPr>
          <p:cNvPicPr>
            <a:picLocks noGrp="1" noChangeAspect="1"/>
          </p:cNvPicPr>
          <p:nvPr>
            <p:ph idx="1"/>
          </p:nvPr>
        </p:nvPicPr>
        <p:blipFill>
          <a:blip r:embed="rId2"/>
          <a:stretch>
            <a:fillRect/>
          </a:stretch>
        </p:blipFill>
        <p:spPr>
          <a:xfrm>
            <a:off x="2909887" y="2120106"/>
            <a:ext cx="6372225" cy="3486150"/>
          </a:xfrm>
          <a:prstGeom prst="rect">
            <a:avLst/>
          </a:prstGeom>
        </p:spPr>
      </p:pic>
    </p:spTree>
    <p:extLst>
      <p:ext uri="{BB962C8B-B14F-4D97-AF65-F5344CB8AC3E}">
        <p14:creationId xmlns:p14="http://schemas.microsoft.com/office/powerpoint/2010/main" val="6338523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D56F7F-FE21-447D-9DFD-B58D996616B3}"/>
              </a:ext>
            </a:extLst>
          </p:cNvPr>
          <p:cNvSpPr>
            <a:spLocks noGrp="1"/>
          </p:cNvSpPr>
          <p:nvPr>
            <p:ph type="title"/>
          </p:nvPr>
        </p:nvSpPr>
        <p:spPr/>
        <p:txBody>
          <a:bodyPr/>
          <a:lstStyle/>
          <a:p>
            <a:endParaRPr lang="fr-BE"/>
          </a:p>
        </p:txBody>
      </p:sp>
      <p:pic>
        <p:nvPicPr>
          <p:cNvPr id="5" name="Espace réservé du contenu 4">
            <a:extLst>
              <a:ext uri="{FF2B5EF4-FFF2-40B4-BE49-F238E27FC236}">
                <a16:creationId xmlns:a16="http://schemas.microsoft.com/office/drawing/2014/main" id="{EC711D9B-0BD2-4B47-A865-839B58BC9B41}"/>
              </a:ext>
            </a:extLst>
          </p:cNvPr>
          <p:cNvPicPr>
            <a:picLocks noGrp="1" noChangeAspect="1"/>
          </p:cNvPicPr>
          <p:nvPr>
            <p:ph idx="1"/>
          </p:nvPr>
        </p:nvPicPr>
        <p:blipFill>
          <a:blip r:embed="rId2"/>
          <a:stretch>
            <a:fillRect/>
          </a:stretch>
        </p:blipFill>
        <p:spPr>
          <a:xfrm>
            <a:off x="4030372" y="1600200"/>
            <a:ext cx="4131256" cy="4525963"/>
          </a:xfrm>
        </p:spPr>
      </p:pic>
    </p:spTree>
    <p:extLst>
      <p:ext uri="{BB962C8B-B14F-4D97-AF65-F5344CB8AC3E}">
        <p14:creationId xmlns:p14="http://schemas.microsoft.com/office/powerpoint/2010/main" val="174527629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FDE316-C0F3-4CCB-9133-035C30D52E0C}"/>
              </a:ext>
            </a:extLst>
          </p:cNvPr>
          <p:cNvSpPr>
            <a:spLocks noGrp="1"/>
          </p:cNvSpPr>
          <p:nvPr>
            <p:ph type="title"/>
          </p:nvPr>
        </p:nvSpPr>
        <p:spPr/>
        <p:txBody>
          <a:bodyPr>
            <a:normAutofit fontScale="90000"/>
          </a:bodyPr>
          <a:lstStyle/>
          <a:p>
            <a:r>
              <a:rPr lang="fr-BE" dirty="0"/>
              <a:t>Merci pour votre attention</a:t>
            </a:r>
            <a:br>
              <a:rPr lang="fr-BE" dirty="0"/>
            </a:br>
            <a:r>
              <a:rPr lang="fr-BE" dirty="0"/>
              <a:t>Eh bien, dansons maintenant !!</a:t>
            </a:r>
          </a:p>
        </p:txBody>
      </p:sp>
      <p:pic>
        <p:nvPicPr>
          <p:cNvPr id="5" name="Espace réservé du contenu 4">
            <a:extLst>
              <a:ext uri="{FF2B5EF4-FFF2-40B4-BE49-F238E27FC236}">
                <a16:creationId xmlns:a16="http://schemas.microsoft.com/office/drawing/2014/main" id="{5C677127-D2BE-4670-B839-592AFF6D0020}"/>
              </a:ext>
            </a:extLst>
          </p:cNvPr>
          <p:cNvPicPr>
            <a:picLocks noGrp="1" noChangeAspect="1"/>
          </p:cNvPicPr>
          <p:nvPr>
            <p:ph idx="1"/>
          </p:nvPr>
        </p:nvPicPr>
        <p:blipFill>
          <a:blip r:embed="rId2"/>
          <a:stretch>
            <a:fillRect/>
          </a:stretch>
        </p:blipFill>
        <p:spPr>
          <a:xfrm>
            <a:off x="3809681" y="1705468"/>
            <a:ext cx="4572638" cy="4315427"/>
          </a:xfrm>
        </p:spPr>
      </p:pic>
    </p:spTree>
    <p:extLst>
      <p:ext uri="{BB962C8B-B14F-4D97-AF65-F5344CB8AC3E}">
        <p14:creationId xmlns:p14="http://schemas.microsoft.com/office/powerpoint/2010/main" val="181276847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392FB2-45B2-4C77-B8B8-E973AA5CCAAB}"/>
              </a:ext>
            </a:extLst>
          </p:cNvPr>
          <p:cNvSpPr>
            <a:spLocks noGrp="1"/>
          </p:cNvSpPr>
          <p:nvPr>
            <p:ph type="title"/>
          </p:nvPr>
        </p:nvSpPr>
        <p:spPr/>
        <p:txBody>
          <a:bodyPr>
            <a:normAutofit fontScale="90000"/>
          </a:bodyPr>
          <a:lstStyle/>
          <a:p>
            <a:r>
              <a:rPr lang="en-US" sz="3600" dirty="0"/>
              <a:t>Neurocognitive control in dance perception and performance</a:t>
            </a:r>
            <a:br>
              <a:rPr lang="en-US" dirty="0"/>
            </a:br>
            <a:endParaRPr lang="fr-BE" dirty="0"/>
          </a:p>
        </p:txBody>
      </p:sp>
      <p:sp>
        <p:nvSpPr>
          <p:cNvPr id="3" name="Espace réservé du contenu 2">
            <a:extLst>
              <a:ext uri="{FF2B5EF4-FFF2-40B4-BE49-F238E27FC236}">
                <a16:creationId xmlns:a16="http://schemas.microsoft.com/office/drawing/2014/main" id="{A926802F-AF1F-4824-907D-F2C836DECB35}"/>
              </a:ext>
            </a:extLst>
          </p:cNvPr>
          <p:cNvSpPr>
            <a:spLocks noGrp="1"/>
          </p:cNvSpPr>
          <p:nvPr>
            <p:ph idx="1"/>
          </p:nvPr>
        </p:nvSpPr>
        <p:spPr/>
        <p:txBody>
          <a:bodyPr>
            <a:normAutofit fontScale="47500" lnSpcReduction="20000"/>
          </a:bodyPr>
          <a:lstStyle/>
          <a:p>
            <a:r>
              <a:rPr lang="en-US" dirty="0"/>
              <a:t>Review Acta </a:t>
            </a:r>
            <a:r>
              <a:rPr lang="en-US" dirty="0" err="1"/>
              <a:t>Psychol</a:t>
            </a:r>
            <a:r>
              <a:rPr lang="en-US" dirty="0"/>
              <a:t> (</a:t>
            </a:r>
            <a:r>
              <a:rPr lang="en-US" dirty="0" err="1"/>
              <a:t>Amst</a:t>
            </a:r>
            <a:r>
              <a:rPr lang="en-US" dirty="0"/>
              <a:t>)</a:t>
            </a:r>
          </a:p>
          <a:p>
            <a:r>
              <a:rPr lang="en-US" dirty="0"/>
              <a:t>. 2012 Feb;139(2):300-8. </a:t>
            </a:r>
            <a:r>
              <a:rPr lang="en-US" dirty="0" err="1"/>
              <a:t>doi</a:t>
            </a:r>
            <a:r>
              <a:rPr lang="en-US" dirty="0"/>
              <a:t>: 10.1016/j.actpsy.2011.12.005. </a:t>
            </a:r>
            <a:r>
              <a:rPr lang="en-US" dirty="0" err="1"/>
              <a:t>Epub</a:t>
            </a:r>
            <a:r>
              <a:rPr lang="en-US" dirty="0"/>
              <a:t> 2012 Jan 9.</a:t>
            </a:r>
          </a:p>
          <a:p>
            <a:r>
              <a:rPr lang="en-US" dirty="0"/>
              <a:t>Neurocognitive control in dance perception and performance</a:t>
            </a:r>
          </a:p>
          <a:p>
            <a:r>
              <a:rPr lang="en-US" dirty="0"/>
              <a:t>Bettina </a:t>
            </a:r>
            <a:r>
              <a:rPr lang="en-US" dirty="0" err="1"/>
              <a:t>Bläsing</a:t>
            </a:r>
            <a:r>
              <a:rPr lang="en-US" dirty="0"/>
              <a:t> 1, Beatriz Calvo-Merino, Emily S Cross, Corinne Jola, Juliane </a:t>
            </a:r>
            <a:r>
              <a:rPr lang="en-US" dirty="0" err="1"/>
              <a:t>Honisch</a:t>
            </a:r>
            <a:r>
              <a:rPr lang="en-US" dirty="0"/>
              <a:t>, Catherine J Stevens</a:t>
            </a:r>
          </a:p>
          <a:p>
            <a:r>
              <a:rPr lang="en-US" dirty="0"/>
              <a:t>Affiliations expand</a:t>
            </a:r>
          </a:p>
          <a:p>
            <a:r>
              <a:rPr lang="en-US" dirty="0"/>
              <a:t>PMID: 22305351 DOI: 10.1016/j.actpsy.2011.12.005</a:t>
            </a:r>
          </a:p>
          <a:p>
            <a:r>
              <a:rPr lang="en-US" dirty="0"/>
              <a:t>Free article</a:t>
            </a:r>
          </a:p>
          <a:p>
            <a:r>
              <a:rPr lang="en-US" dirty="0"/>
              <a:t>Abstract</a:t>
            </a:r>
          </a:p>
          <a:p>
            <a:r>
              <a:rPr lang="en-US" dirty="0"/>
              <a:t>Dance is a rich source of material for researchers interested in the integration of movement and cognition. The multiple aspects of embodied cognition involved in performing and perceiving dance have inspired scientists to use dance as a means for studying motor control, expertise, and action-perception links. The aim of this review is to present basic research on cognitive and neural processes implicated in the execution, expression, and observation of dance, and to bring into relief contemporary issues and open research questions. The review addresses six topics: 1) dancers' exemplary motor control, in terms of postural control, equilibrium maintenance, and stabilization; 2) how dancers' timing and on-line synchronization are influenced by attention demands and motor experience; 3) the critical roles played by sequence learning and memory; 4) how dancers make strategic use of visual and motor imagery; 5) the insights into the neural coupling between action and perception yielded through exploration of the brain architecture mediating dance observation; and 6) a </a:t>
            </a:r>
            <a:r>
              <a:rPr lang="en-US" dirty="0" err="1"/>
              <a:t>neuroesthetics</a:t>
            </a:r>
            <a:r>
              <a:rPr lang="en-US" dirty="0"/>
              <a:t> perspective that sheds new light on the way audiences perceive and evaluate dance expression. Current and emerging issues are presented regarding future directions that will facilitate the ongoing dialog between science and dance.</a:t>
            </a:r>
          </a:p>
          <a:p>
            <a:endParaRPr lang="en-US" dirty="0"/>
          </a:p>
          <a:p>
            <a:r>
              <a:rPr lang="en-US" dirty="0"/>
              <a:t>Copyright © 2011 Elsevier B.V. All rights reserved.</a:t>
            </a:r>
            <a:endParaRPr lang="fr-BE" dirty="0"/>
          </a:p>
        </p:txBody>
      </p:sp>
    </p:spTree>
    <p:extLst>
      <p:ext uri="{BB962C8B-B14F-4D97-AF65-F5344CB8AC3E}">
        <p14:creationId xmlns:p14="http://schemas.microsoft.com/office/powerpoint/2010/main" val="26532965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AE73FB-834F-4D7A-9A4C-C8BFA750C740}"/>
              </a:ext>
            </a:extLst>
          </p:cNvPr>
          <p:cNvSpPr>
            <a:spLocks noGrp="1"/>
          </p:cNvSpPr>
          <p:nvPr>
            <p:ph type="title"/>
          </p:nvPr>
        </p:nvSpPr>
        <p:spPr/>
        <p:txBody>
          <a:bodyPr/>
          <a:lstStyle/>
          <a:p>
            <a:endParaRPr lang="fr-BE"/>
          </a:p>
        </p:txBody>
      </p:sp>
      <p:pic>
        <p:nvPicPr>
          <p:cNvPr id="5" name="Espace réservé du contenu 4">
            <a:extLst>
              <a:ext uri="{FF2B5EF4-FFF2-40B4-BE49-F238E27FC236}">
                <a16:creationId xmlns:a16="http://schemas.microsoft.com/office/drawing/2014/main" id="{6CBDC90E-F3D0-47BE-A724-F3F1FFD810CB}"/>
              </a:ext>
            </a:extLst>
          </p:cNvPr>
          <p:cNvPicPr>
            <a:picLocks noGrp="1" noChangeAspect="1"/>
          </p:cNvPicPr>
          <p:nvPr>
            <p:ph idx="1"/>
          </p:nvPr>
        </p:nvPicPr>
        <p:blipFill>
          <a:blip r:embed="rId2"/>
          <a:stretch>
            <a:fillRect/>
          </a:stretch>
        </p:blipFill>
        <p:spPr>
          <a:xfrm>
            <a:off x="4263331" y="1600200"/>
            <a:ext cx="3665338" cy="4525963"/>
          </a:xfrm>
        </p:spPr>
      </p:pic>
    </p:spTree>
    <p:extLst>
      <p:ext uri="{BB962C8B-B14F-4D97-AF65-F5344CB8AC3E}">
        <p14:creationId xmlns:p14="http://schemas.microsoft.com/office/powerpoint/2010/main" val="224994476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666CA7-EE42-4DA5-A863-7B836E134985}"/>
              </a:ext>
            </a:extLst>
          </p:cNvPr>
          <p:cNvSpPr>
            <a:spLocks noGrp="1"/>
          </p:cNvSpPr>
          <p:nvPr>
            <p:ph type="title"/>
          </p:nvPr>
        </p:nvSpPr>
        <p:spPr/>
        <p:txBody>
          <a:bodyPr>
            <a:normAutofit fontScale="90000"/>
          </a:bodyPr>
          <a:lstStyle/>
          <a:p>
            <a:br>
              <a:rPr lang="en-US" sz="3100" dirty="0"/>
            </a:br>
            <a:br>
              <a:rPr lang="en-US" sz="3100" dirty="0"/>
            </a:br>
            <a:br>
              <a:rPr lang="en-US" sz="3100" dirty="0"/>
            </a:br>
            <a:br>
              <a:rPr lang="en-US" sz="3100" dirty="0"/>
            </a:br>
            <a:r>
              <a:rPr lang="en-US" sz="2000" dirty="0"/>
              <a:t>The Effectiveness of Dance Interventions to Improve Older Adults' Health: A Systematic Literature Review</a:t>
            </a:r>
            <a:br>
              <a:rPr lang="en-US" sz="2000" dirty="0"/>
            </a:br>
            <a:r>
              <a:rPr lang="en-US" sz="1800" dirty="0">
                <a:solidFill>
                  <a:prstClr val="black"/>
                </a:solidFill>
                <a:ea typeface="+mn-ea"/>
                <a:cs typeface="+mn-cs"/>
              </a:rPr>
              <a:t>Phoebe</a:t>
            </a:r>
            <a:r>
              <a:rPr lang="en-US" sz="1200" dirty="0">
                <a:solidFill>
                  <a:prstClr val="black"/>
                </a:solidFill>
                <a:ea typeface="+mn-ea"/>
                <a:cs typeface="+mn-cs"/>
              </a:rPr>
              <a:t> </a:t>
            </a:r>
            <a:r>
              <a:rPr lang="en-US" sz="1800" dirty="0" err="1">
                <a:solidFill>
                  <a:prstClr val="black"/>
                </a:solidFill>
                <a:ea typeface="+mn-ea"/>
                <a:cs typeface="+mn-cs"/>
              </a:rPr>
              <a:t>Woei</a:t>
            </a:r>
            <a:r>
              <a:rPr lang="en-US" sz="1800" dirty="0">
                <a:solidFill>
                  <a:prstClr val="black"/>
                </a:solidFill>
                <a:ea typeface="+mn-ea"/>
                <a:cs typeface="+mn-cs"/>
              </a:rPr>
              <a:t>-Ni Hwang, Kathryn </a:t>
            </a:r>
            <a:r>
              <a:rPr lang="en-US" sz="2000" dirty="0">
                <a:solidFill>
                  <a:prstClr val="black"/>
                </a:solidFill>
                <a:ea typeface="+mn-ea"/>
                <a:cs typeface="+mn-cs"/>
              </a:rPr>
              <a:t>L</a:t>
            </a:r>
            <a:r>
              <a:rPr lang="en-US" sz="6000" dirty="0">
                <a:solidFill>
                  <a:prstClr val="black"/>
                </a:solidFill>
                <a:ea typeface="+mn-ea"/>
                <a:cs typeface="+mn-cs"/>
              </a:rPr>
              <a:t> </a:t>
            </a:r>
            <a:r>
              <a:rPr lang="en-US" sz="1800" dirty="0">
                <a:solidFill>
                  <a:prstClr val="black"/>
                </a:solidFill>
                <a:ea typeface="+mn-ea"/>
                <a:cs typeface="+mn-cs"/>
              </a:rPr>
              <a:t>Braun</a:t>
            </a:r>
            <a:br>
              <a:rPr lang="en-US" sz="1800" dirty="0">
                <a:solidFill>
                  <a:prstClr val="black"/>
                </a:solidFill>
                <a:ea typeface="+mn-ea"/>
                <a:cs typeface="+mn-cs"/>
              </a:rPr>
            </a:br>
            <a:r>
              <a:rPr lang="en-US" sz="1300" dirty="0"/>
              <a:t>Review </a:t>
            </a:r>
            <a:r>
              <a:rPr lang="en-US" sz="1300" dirty="0" err="1"/>
              <a:t>Altern</a:t>
            </a:r>
            <a:r>
              <a:rPr lang="en-US" sz="1300" dirty="0"/>
              <a:t> </a:t>
            </a:r>
            <a:r>
              <a:rPr lang="en-US" sz="1300" dirty="0" err="1"/>
              <a:t>Ther</a:t>
            </a:r>
            <a:r>
              <a:rPr lang="en-US" sz="1300" dirty="0"/>
              <a:t> Health Med . Sep-Oct 2015;21(5):64-70. PMID: 26393993 PMCID: PMC5491389 Free PMC article</a:t>
            </a:r>
            <a:br>
              <a:rPr lang="en-US" sz="1300" dirty="0"/>
            </a:br>
            <a:br>
              <a:rPr lang="en-US" dirty="0"/>
            </a:br>
            <a:endParaRPr lang="fr-BE" dirty="0"/>
          </a:p>
        </p:txBody>
      </p:sp>
      <p:sp>
        <p:nvSpPr>
          <p:cNvPr id="3" name="Espace réservé du contenu 2">
            <a:extLst>
              <a:ext uri="{FF2B5EF4-FFF2-40B4-BE49-F238E27FC236}">
                <a16:creationId xmlns:a16="http://schemas.microsoft.com/office/drawing/2014/main" id="{6677893A-AF2A-46D6-94B5-B67CE42A5907}"/>
              </a:ext>
            </a:extLst>
          </p:cNvPr>
          <p:cNvSpPr>
            <a:spLocks noGrp="1"/>
          </p:cNvSpPr>
          <p:nvPr>
            <p:ph idx="1"/>
          </p:nvPr>
        </p:nvSpPr>
        <p:spPr/>
        <p:txBody>
          <a:bodyPr>
            <a:normAutofit fontScale="40000" lnSpcReduction="20000"/>
          </a:bodyPr>
          <a:lstStyle/>
          <a:p>
            <a:r>
              <a:rPr lang="en-US" dirty="0"/>
              <a:t>Abstract</a:t>
            </a:r>
          </a:p>
          <a:p>
            <a:r>
              <a:rPr lang="en-US" dirty="0"/>
              <a:t>Background: Physical inactivity is commonly observed among individuals aged ≥ 60 y. Identified barriers to sedentary older adults beginning activity include low self-efficacy, pre-existing medical conditions, physical limitations, time constraints, and culture. Dancing has the potential to be an attractive physical activity that can be adjusted to fit a target population's age, physical limitations, and culture.</a:t>
            </a:r>
          </a:p>
          <a:p>
            <a:endParaRPr lang="en-US" dirty="0"/>
          </a:p>
          <a:p>
            <a:r>
              <a:rPr lang="en-US" dirty="0"/>
              <a:t>Objectives: This review examined the benefits to physical health of dance interventions among older adults.</a:t>
            </a:r>
          </a:p>
          <a:p>
            <a:endParaRPr lang="en-US" dirty="0"/>
          </a:p>
          <a:p>
            <a:r>
              <a:rPr lang="en-US" dirty="0"/>
              <a:t>Methods: Following the Preferred Reporting Items for Systematic Reviews and Meta-Analyses (PRISMA) guidelines, a systematic search using the PubMed database was conducted. Eighteen studies met the inclusion and exclusion criteria and were analyzed for type of intervention, the study's design, participants' demographics, and outcomes, including attrition.</a:t>
            </a:r>
          </a:p>
          <a:p>
            <a:endParaRPr lang="en-US" dirty="0"/>
          </a:p>
          <a:p>
            <a:r>
              <a:rPr lang="en-US" dirty="0"/>
              <a:t>Results: The 18 articles reported on studies conducted in North America, South America, Europe, and Asia. Of the styles of dancing, 6 studies used ballroom, 5 used contemporary, 4 used cultural, 1 used pop, and 2 used jazz. Two studies targeted older adults with pre-existing medical conditions. The average age of participants ranged from 52-87 y. Researchers used a variety of measures to assess effectiveness: (1) 3 of 5 (60%) that used measures to assess flexibility showed significant positive results; (2) 23 of 28 (82%) that used measures of muscular strength and endurance showed significant positive changes; (3) 8 of 9 (89%) that used measures of balance showed significant positive changes; (4) 8 of 10 (80%) that used measures of cognitive ability showed significant positive changes; and (5) the one that measured cardiovascular endurance showed significant positive changes. Only 6 studies reported participation, and they found low attrition.</a:t>
            </a:r>
          </a:p>
          <a:p>
            <a:endParaRPr lang="en-US" dirty="0"/>
          </a:p>
          <a:p>
            <a:r>
              <a:rPr lang="en-US" dirty="0"/>
              <a:t>Conclusions: The findings suggest that dance, regardless of its style, can significantly improve muscular strength and endurance, balance, and other aspects of functional fitness in older adults. Future researchers may want to analyze the effects of dance on mental health and explore ways to make this intervention attractive to both genders. Standardizing outcome measures for dance would facilitate meta-analysis.</a:t>
            </a:r>
            <a:endParaRPr lang="fr-BE" dirty="0"/>
          </a:p>
        </p:txBody>
      </p:sp>
    </p:spTree>
    <p:extLst>
      <p:ext uri="{BB962C8B-B14F-4D97-AF65-F5344CB8AC3E}">
        <p14:creationId xmlns:p14="http://schemas.microsoft.com/office/powerpoint/2010/main" val="156802481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D2C6F0-2662-4553-BA36-F5D5DAFFAE8B}"/>
              </a:ext>
            </a:extLst>
          </p:cNvPr>
          <p:cNvSpPr>
            <a:spLocks noGrp="1"/>
          </p:cNvSpPr>
          <p:nvPr>
            <p:ph type="title"/>
          </p:nvPr>
        </p:nvSpPr>
        <p:spPr/>
        <p:txBody>
          <a:bodyPr>
            <a:normAutofit fontScale="90000"/>
          </a:bodyPr>
          <a:lstStyle/>
          <a:p>
            <a:r>
              <a:rPr lang="en-US" sz="3600" b="1" dirty="0"/>
              <a:t>Figure 2 </a:t>
            </a:r>
            <a:r>
              <a:rPr lang="en-US" sz="3600" dirty="0"/>
              <a:t>Music-Based Activities Per SMI</a:t>
            </a:r>
            <a:br>
              <a:rPr lang="en-US" dirty="0"/>
            </a:br>
            <a:endParaRPr lang="fr-BE" dirty="0"/>
          </a:p>
        </p:txBody>
      </p:sp>
      <p:pic>
        <p:nvPicPr>
          <p:cNvPr id="4" name="Espace réservé du contenu 3">
            <a:extLst>
              <a:ext uri="{FF2B5EF4-FFF2-40B4-BE49-F238E27FC236}">
                <a16:creationId xmlns:a16="http://schemas.microsoft.com/office/drawing/2014/main" id="{57367EC2-70F9-4FBA-970B-C2AB026AB0BE}"/>
              </a:ext>
            </a:extLst>
          </p:cNvPr>
          <p:cNvPicPr>
            <a:picLocks noGrp="1" noChangeAspect="1"/>
          </p:cNvPicPr>
          <p:nvPr>
            <p:ph idx="1"/>
          </p:nvPr>
        </p:nvPicPr>
        <p:blipFill>
          <a:blip r:embed="rId2"/>
          <a:stretch>
            <a:fillRect/>
          </a:stretch>
        </p:blipFill>
        <p:spPr>
          <a:xfrm>
            <a:off x="2909887" y="1953419"/>
            <a:ext cx="6372225" cy="3819525"/>
          </a:xfrm>
          <a:prstGeom prst="rect">
            <a:avLst/>
          </a:prstGeom>
        </p:spPr>
      </p:pic>
    </p:spTree>
    <p:extLst>
      <p:ext uri="{BB962C8B-B14F-4D97-AF65-F5344CB8AC3E}">
        <p14:creationId xmlns:p14="http://schemas.microsoft.com/office/powerpoint/2010/main" val="243653657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E3EF4E-AC61-4A3A-927A-7D445997D396}"/>
              </a:ext>
            </a:extLst>
          </p:cNvPr>
          <p:cNvSpPr>
            <a:spLocks noGrp="1"/>
          </p:cNvSpPr>
          <p:nvPr>
            <p:ph type="title"/>
          </p:nvPr>
        </p:nvSpPr>
        <p:spPr/>
        <p:txBody>
          <a:bodyPr>
            <a:normAutofit fontScale="90000"/>
          </a:bodyPr>
          <a:lstStyle/>
          <a:p>
            <a:r>
              <a:rPr lang="en-US" sz="3100" b="1" dirty="0"/>
              <a:t>Figure 3 </a:t>
            </a:r>
            <a:r>
              <a:rPr lang="en-US" sz="3100" dirty="0"/>
              <a:t>Group vs. Individual Activities Per SMI</a:t>
            </a:r>
            <a:r>
              <a:rPr lang="en-US" dirty="0"/>
              <a:t>.</a:t>
            </a:r>
            <a:br>
              <a:rPr lang="en-US" dirty="0"/>
            </a:br>
            <a:endParaRPr lang="fr-BE" dirty="0"/>
          </a:p>
        </p:txBody>
      </p:sp>
      <p:pic>
        <p:nvPicPr>
          <p:cNvPr id="4" name="Espace réservé du contenu 3">
            <a:extLst>
              <a:ext uri="{FF2B5EF4-FFF2-40B4-BE49-F238E27FC236}">
                <a16:creationId xmlns:a16="http://schemas.microsoft.com/office/drawing/2014/main" id="{451F1AA7-0962-4A6D-936C-5D4C3ECEE329}"/>
              </a:ext>
            </a:extLst>
          </p:cNvPr>
          <p:cNvPicPr>
            <a:picLocks noGrp="1" noChangeAspect="1"/>
          </p:cNvPicPr>
          <p:nvPr>
            <p:ph idx="1"/>
          </p:nvPr>
        </p:nvPicPr>
        <p:blipFill>
          <a:blip r:embed="rId2"/>
          <a:stretch>
            <a:fillRect/>
          </a:stretch>
        </p:blipFill>
        <p:spPr>
          <a:xfrm>
            <a:off x="3368190" y="1600200"/>
            <a:ext cx="5455620" cy="4525963"/>
          </a:xfrm>
          <a:prstGeom prst="rect">
            <a:avLst/>
          </a:prstGeom>
        </p:spPr>
      </p:pic>
    </p:spTree>
    <p:extLst>
      <p:ext uri="{BB962C8B-B14F-4D97-AF65-F5344CB8AC3E}">
        <p14:creationId xmlns:p14="http://schemas.microsoft.com/office/powerpoint/2010/main" val="367598408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266336-A2D0-447B-9BBC-70963A145242}"/>
              </a:ext>
            </a:extLst>
          </p:cNvPr>
          <p:cNvSpPr>
            <a:spLocks noGrp="1"/>
          </p:cNvSpPr>
          <p:nvPr>
            <p:ph type="title"/>
          </p:nvPr>
        </p:nvSpPr>
        <p:spPr/>
        <p:txBody>
          <a:bodyPr>
            <a:normAutofit/>
          </a:bodyPr>
          <a:lstStyle/>
          <a:p>
            <a:r>
              <a:rPr lang="en-US" sz="3200" dirty="0"/>
              <a:t>Neurophysiology and neurobiology of the musical experience</a:t>
            </a:r>
            <a:endParaRPr lang="fr-BE" sz="3200" dirty="0"/>
          </a:p>
        </p:txBody>
      </p:sp>
      <p:sp>
        <p:nvSpPr>
          <p:cNvPr id="3" name="Espace réservé du contenu 2">
            <a:extLst>
              <a:ext uri="{FF2B5EF4-FFF2-40B4-BE49-F238E27FC236}">
                <a16:creationId xmlns:a16="http://schemas.microsoft.com/office/drawing/2014/main" id="{3983C87E-B5A6-490E-8CBD-99A614B17EAB}"/>
              </a:ext>
            </a:extLst>
          </p:cNvPr>
          <p:cNvSpPr>
            <a:spLocks noGrp="1"/>
          </p:cNvSpPr>
          <p:nvPr>
            <p:ph idx="1"/>
          </p:nvPr>
        </p:nvSpPr>
        <p:spPr/>
        <p:txBody>
          <a:bodyPr>
            <a:normAutofit fontScale="47500" lnSpcReduction="20000"/>
          </a:bodyPr>
          <a:lstStyle/>
          <a:p>
            <a:r>
              <a:rPr lang="en-US" dirty="0"/>
              <a:t>Review </a:t>
            </a:r>
            <a:r>
              <a:rPr lang="en-US" dirty="0" err="1"/>
              <a:t>Funct</a:t>
            </a:r>
            <a:r>
              <a:rPr lang="en-US" dirty="0"/>
              <a:t> </a:t>
            </a:r>
            <a:r>
              <a:rPr lang="en-US" dirty="0" err="1"/>
              <a:t>Neurol</a:t>
            </a:r>
            <a:endParaRPr lang="en-US" dirty="0"/>
          </a:p>
          <a:p>
            <a:r>
              <a:rPr lang="en-US" dirty="0"/>
              <a:t>. Oct-Dec 2006;21(4):187-91.</a:t>
            </a:r>
          </a:p>
          <a:p>
            <a:r>
              <a:rPr lang="en-US" dirty="0"/>
              <a:t>Neurophysiology and neurobiology of the musical experience</a:t>
            </a:r>
          </a:p>
          <a:p>
            <a:r>
              <a:rPr lang="en-US" dirty="0"/>
              <a:t>Marianna </a:t>
            </a:r>
            <a:r>
              <a:rPr lang="en-US" dirty="0" err="1"/>
              <a:t>Boso</a:t>
            </a:r>
            <a:r>
              <a:rPr lang="en-US" dirty="0"/>
              <a:t> 1, </a:t>
            </a:r>
            <a:r>
              <a:rPr lang="en-US" dirty="0" err="1"/>
              <a:t>Pierluigi</a:t>
            </a:r>
            <a:r>
              <a:rPr lang="en-US" dirty="0"/>
              <a:t> </a:t>
            </a:r>
            <a:r>
              <a:rPr lang="en-US" dirty="0" err="1"/>
              <a:t>Politi</a:t>
            </a:r>
            <a:r>
              <a:rPr lang="en-US" dirty="0"/>
              <a:t>, Francesco </a:t>
            </a:r>
            <a:r>
              <a:rPr lang="en-US" dirty="0" err="1"/>
              <a:t>Barale</a:t>
            </a:r>
            <a:r>
              <a:rPr lang="en-US" dirty="0"/>
              <a:t>, Emanuele Enzo</a:t>
            </a:r>
          </a:p>
          <a:p>
            <a:r>
              <a:rPr lang="en-US" dirty="0"/>
              <a:t>Affiliations expand</a:t>
            </a:r>
          </a:p>
          <a:p>
            <a:r>
              <a:rPr lang="en-US" dirty="0"/>
              <a:t>PMID: 17367577</a:t>
            </a:r>
          </a:p>
          <a:p>
            <a:r>
              <a:rPr lang="en-US" dirty="0"/>
              <a:t>Abstract</a:t>
            </a:r>
          </a:p>
          <a:p>
            <a:r>
              <a:rPr lang="en-US" dirty="0"/>
              <a:t>Music, a universal art form that exists in every culture around the world, is integral to a number of social and courtship activities, and is closely associated with other creative </a:t>
            </a:r>
            <a:r>
              <a:rPr lang="en-US" dirty="0" err="1"/>
              <a:t>behaviours</a:t>
            </a:r>
            <a:r>
              <a:rPr lang="en-US" dirty="0"/>
              <a:t> such as dancing. Recently, neuroimaging studies have allowed researchers to investigate the neural correlates of music processing and perception in the brain. Notably, musical stimuli have been shown to activate specific pathways in several brain areas associated with emotional </a:t>
            </a:r>
            <a:r>
              <a:rPr lang="en-US" dirty="0" err="1"/>
              <a:t>behaviours</a:t>
            </a:r>
            <a:r>
              <a:rPr lang="en-US" dirty="0"/>
              <a:t>, such as the insular and cingulate cortex, hypothalamus, hippocampus, amygdala, and prefrontal cortex. In addition, neurochemical studies have suggested that several biochemical mediators, such as endorphins, endocannabinoids, dopamine and nitric oxide, may play a role in the musical experience. A growing body of evidence also indicates that music therapy could be useful in the clinical management of numerous neurological and psychiatric disorders. Indeed, music therapy could be effective in patients with neurodegenerative disorders, such as Alzheimer's dementia and </a:t>
            </a:r>
            <a:r>
              <a:rPr lang="en-US" dirty="0" err="1"/>
              <a:t>Parkinson?s</a:t>
            </a:r>
            <a:r>
              <a:rPr lang="en-US" dirty="0"/>
              <a:t> disease, as well as in psychiatric illnesses, such as schizophrenia, depression, anxiety and autism spectrum disorders. Unfortunately, there is still a shortage of rigorous scientific data supporting the clinical application of music therapy, and there is thus a need to confirm and expand the preliminary findings regarding the potential and actual effectiveness of music therapy. This need should be addressed through prospective, randomized, controlled, single-blinded investigations of the short- and long-term effects of music therapy in diverse clinical conditions.</a:t>
            </a:r>
            <a:endParaRPr lang="fr-BE" dirty="0"/>
          </a:p>
        </p:txBody>
      </p:sp>
    </p:spTree>
    <p:extLst>
      <p:ext uri="{BB962C8B-B14F-4D97-AF65-F5344CB8AC3E}">
        <p14:creationId xmlns:p14="http://schemas.microsoft.com/office/powerpoint/2010/main" val="183431542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4DFBB5-A8A7-4D7D-8FBD-53FED10F8343}"/>
              </a:ext>
            </a:extLst>
          </p:cNvPr>
          <p:cNvSpPr>
            <a:spLocks noGrp="1"/>
          </p:cNvSpPr>
          <p:nvPr>
            <p:ph type="title"/>
          </p:nvPr>
        </p:nvSpPr>
        <p:spPr/>
        <p:txBody>
          <a:bodyPr/>
          <a:lstStyle/>
          <a:p>
            <a:endParaRPr lang="fr-BE"/>
          </a:p>
        </p:txBody>
      </p:sp>
      <p:sp>
        <p:nvSpPr>
          <p:cNvPr id="3" name="Espace réservé du contenu 2">
            <a:extLst>
              <a:ext uri="{FF2B5EF4-FFF2-40B4-BE49-F238E27FC236}">
                <a16:creationId xmlns:a16="http://schemas.microsoft.com/office/drawing/2014/main" id="{BDDA8941-D54B-44F2-BB33-E44550C63A43}"/>
              </a:ext>
            </a:extLst>
          </p:cNvPr>
          <p:cNvSpPr>
            <a:spLocks noGrp="1"/>
          </p:cNvSpPr>
          <p:nvPr>
            <p:ph idx="1"/>
          </p:nvPr>
        </p:nvSpPr>
        <p:spPr/>
        <p:txBody>
          <a:bodyPr>
            <a:normAutofit/>
          </a:bodyPr>
          <a:lstStyle/>
          <a:p>
            <a:r>
              <a:rPr lang="en-US" sz="2000" dirty="0"/>
              <a:t>Notably, musical stimuli have been shown to activate specific pathways in several brain areas associated with emotional </a:t>
            </a:r>
            <a:r>
              <a:rPr lang="en-US" sz="2000" dirty="0" err="1"/>
              <a:t>behaviours</a:t>
            </a:r>
            <a:r>
              <a:rPr lang="en-US" sz="2000" dirty="0"/>
              <a:t>, such as the insular and cingulate cortex, hypothalamus, hippocampus, amygdala, and prefrontal cortex.</a:t>
            </a:r>
          </a:p>
          <a:p>
            <a:r>
              <a:rPr lang="en-US" sz="2000" dirty="0"/>
              <a:t>In addition, neurochemical studies have suggested that several biochemical mediators, such as endorphins, endocannabinoids, dopamine and nitric oxide, may play a role in the musical experience</a:t>
            </a:r>
          </a:p>
          <a:p>
            <a:r>
              <a:rPr lang="en-US" sz="2000" dirty="0"/>
              <a:t>Indeed, music therapy could be effective in patients with neurodegenerative disorders, such as Alzheimer's dementia and </a:t>
            </a:r>
            <a:r>
              <a:rPr lang="en-US" sz="2000" dirty="0" err="1"/>
              <a:t>Parkinson?s</a:t>
            </a:r>
            <a:r>
              <a:rPr lang="en-US" sz="2000" dirty="0"/>
              <a:t> disease, as well as in psychiatric illnesses, such as schizophrenia, depression, anxiety and autism spectrum disorders</a:t>
            </a:r>
            <a:endParaRPr lang="fr-BE" sz="2000" dirty="0"/>
          </a:p>
        </p:txBody>
      </p:sp>
    </p:spTree>
    <p:extLst>
      <p:ext uri="{BB962C8B-B14F-4D97-AF65-F5344CB8AC3E}">
        <p14:creationId xmlns:p14="http://schemas.microsoft.com/office/powerpoint/2010/main" val="48758327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3B0608-C809-4177-86F4-FE8617518F30}"/>
              </a:ext>
            </a:extLst>
          </p:cNvPr>
          <p:cNvSpPr>
            <a:spLocks noGrp="1"/>
          </p:cNvSpPr>
          <p:nvPr>
            <p:ph type="title"/>
          </p:nvPr>
        </p:nvSpPr>
        <p:spPr/>
        <p:txBody>
          <a:bodyPr>
            <a:normAutofit fontScale="90000"/>
          </a:bodyPr>
          <a:lstStyle/>
          <a:p>
            <a:br>
              <a:rPr lang="en-US" sz="3600" dirty="0"/>
            </a:br>
            <a:r>
              <a:rPr lang="en-US" sz="3600" dirty="0"/>
              <a:t>Dancer perceptions of the cognitive, social, emotional, and physical benefits of modern styles of partnered dancing</a:t>
            </a:r>
            <a:br>
              <a:rPr lang="en-US" dirty="0"/>
            </a:br>
            <a:endParaRPr lang="fr-BE" dirty="0"/>
          </a:p>
        </p:txBody>
      </p:sp>
      <p:sp>
        <p:nvSpPr>
          <p:cNvPr id="3" name="Espace réservé du contenu 2">
            <a:extLst>
              <a:ext uri="{FF2B5EF4-FFF2-40B4-BE49-F238E27FC236}">
                <a16:creationId xmlns:a16="http://schemas.microsoft.com/office/drawing/2014/main" id="{6AE3154C-0C98-4864-86E2-55DB01DD7456}"/>
              </a:ext>
            </a:extLst>
          </p:cNvPr>
          <p:cNvSpPr>
            <a:spLocks noGrp="1"/>
          </p:cNvSpPr>
          <p:nvPr>
            <p:ph idx="1"/>
          </p:nvPr>
        </p:nvSpPr>
        <p:spPr/>
        <p:txBody>
          <a:bodyPr>
            <a:normAutofit fontScale="32500" lnSpcReduction="20000"/>
          </a:bodyPr>
          <a:lstStyle/>
          <a:p>
            <a:r>
              <a:rPr lang="en-US" dirty="0"/>
              <a:t>Complement </a:t>
            </a:r>
            <a:r>
              <a:rPr lang="en-US" dirty="0" err="1"/>
              <a:t>Ther</a:t>
            </a:r>
            <a:r>
              <a:rPr lang="en-US" dirty="0"/>
              <a:t> Med</a:t>
            </a:r>
          </a:p>
          <a:p>
            <a:r>
              <a:rPr lang="en-US" dirty="0"/>
              <a:t>. 2016 Jun;26:117-22. </a:t>
            </a:r>
            <a:r>
              <a:rPr lang="en-US" dirty="0" err="1"/>
              <a:t>doi</a:t>
            </a:r>
            <a:r>
              <a:rPr lang="en-US" dirty="0"/>
              <a:t>: 10.1016/j.ctim.2016.03.007. </a:t>
            </a:r>
            <a:r>
              <a:rPr lang="en-US" dirty="0" err="1"/>
              <a:t>Epub</a:t>
            </a:r>
            <a:r>
              <a:rPr lang="en-US" dirty="0"/>
              <a:t> 2016 Mar 9.</a:t>
            </a:r>
          </a:p>
          <a:p>
            <a:r>
              <a:rPr lang="en-US" dirty="0"/>
              <a:t>Dancer perceptions of the cognitive, social, emotional, and physical benefits of modern styles of partnered dancing</a:t>
            </a:r>
          </a:p>
          <a:p>
            <a:r>
              <a:rPr lang="en-US" dirty="0"/>
              <a:t>Kimberley D Lakes 1, </a:t>
            </a:r>
            <a:r>
              <a:rPr lang="en-US" dirty="0" err="1"/>
              <a:t>Shesha</a:t>
            </a:r>
            <a:r>
              <a:rPr lang="en-US" dirty="0"/>
              <a:t> Marvin 2, Jessica Rowley 2, Malia San Nicolas 2, Sara </a:t>
            </a:r>
            <a:r>
              <a:rPr lang="en-US" dirty="0" err="1"/>
              <a:t>Arastoo</a:t>
            </a:r>
            <a:r>
              <a:rPr lang="en-US" dirty="0"/>
              <a:t> 3, Leo </a:t>
            </a:r>
            <a:r>
              <a:rPr lang="en-US" dirty="0" err="1"/>
              <a:t>Viray</a:t>
            </a:r>
            <a:r>
              <a:rPr lang="en-US" dirty="0"/>
              <a:t> 3, Amanda Orozco 3, Frances </a:t>
            </a:r>
            <a:r>
              <a:rPr lang="en-US" dirty="0" err="1"/>
              <a:t>Jurnak</a:t>
            </a:r>
            <a:r>
              <a:rPr lang="en-US" dirty="0"/>
              <a:t> 4</a:t>
            </a:r>
          </a:p>
          <a:p>
            <a:r>
              <a:rPr lang="en-US" dirty="0"/>
              <a:t>Affiliations expand</a:t>
            </a:r>
          </a:p>
          <a:p>
            <a:r>
              <a:rPr lang="en-US" dirty="0"/>
              <a:t>PMID: 27261991 PMCID: PMC5267615 DOI: 10.1016/j.ctim.2016.03.007</a:t>
            </a:r>
          </a:p>
          <a:p>
            <a:r>
              <a:rPr lang="en-US" dirty="0"/>
              <a:t>Free PMC article</a:t>
            </a:r>
          </a:p>
          <a:p>
            <a:r>
              <a:rPr lang="en-US" dirty="0"/>
              <a:t>Abstract</a:t>
            </a:r>
          </a:p>
          <a:p>
            <a:r>
              <a:rPr lang="en-US" dirty="0"/>
              <a:t>Objective: To study dancers' perceptions of the physical, cognitive, affective, and social benefits of partnered dancing.</a:t>
            </a:r>
          </a:p>
          <a:p>
            <a:endParaRPr lang="en-US" dirty="0"/>
          </a:p>
          <a:p>
            <a:r>
              <a:rPr lang="en-US" dirty="0"/>
              <a:t>Method: 225 dancers (71% female) were recruited through a community ballroom dance center and completed an online survey designed to measure their perceptions of the physical, cognitive, affective, and social benefits of modern, partnered dance styles (swing, Lindy Hop, and ballroom dancing). Subgroups were formed for analyses. For one set of analyses, groups based on length of dance participation were formed: experienced (dancing for more than 2 years) or novice (dancing for less than a year) dancers. For another set of analyses, groups based on frequency of dance practice were formed: committed (dancing at least one or more times per week) or occasional (dancing two or fewer times per month).</a:t>
            </a:r>
          </a:p>
          <a:p>
            <a:endParaRPr lang="en-US" dirty="0"/>
          </a:p>
          <a:p>
            <a:r>
              <a:rPr lang="en-US" dirty="0"/>
              <a:t>Results: The majority of participants reported perceived benefits in physical fitness, cognition, affect, and social functioning. Experienced dancers reported significantly greater self-perceived physical, social, and cognitive benefits than novice dancers. Committed dancers were more likely than occasional dancers to report improvements in physical fitness, U=6942, z=2.38, r=0.16, p&lt;0.05. A Mann-Whitney test indicated that self-reported improvements in mood (i.e., feeling less depressed and more happy) were greater for women than for men, U=3945, z=-3.07, r=0.20, p&lt;0.001. Length and frequency of dance participation significantly predicted perceived physical benefits [Χ(2) (1,6)=35.463, p &lt;0.001, R(2)=0.16] and social benefits [Χ(2) (1,6)=15.776, p&lt;0.05, R(2)=0.07], but not cognitive benefits.</a:t>
            </a:r>
          </a:p>
          <a:p>
            <a:endParaRPr lang="en-US" dirty="0"/>
          </a:p>
          <a:p>
            <a:r>
              <a:rPr lang="en-US" dirty="0"/>
              <a:t>Conclusions: Results suggest that participation in partnered dance styles is associated with perceived improvements in physical fitness, cognitive functioning, social functioning, mood, and self-confidence, and that perceived benefits may increase as individuals dance more frequently and over longer periods of time.</a:t>
            </a:r>
          </a:p>
          <a:p>
            <a:endParaRPr lang="en-US" dirty="0"/>
          </a:p>
          <a:p>
            <a:r>
              <a:rPr lang="en-US" dirty="0"/>
              <a:t>Keywords: Affective; Cognitive; Dance; Emotion; Fitness; Mood; Partner dance; Physical; Social.</a:t>
            </a:r>
          </a:p>
          <a:p>
            <a:endParaRPr lang="en-US" dirty="0"/>
          </a:p>
          <a:p>
            <a:r>
              <a:rPr lang="en-US" dirty="0"/>
              <a:t>Copyright © 2016 Elsevier Ltd. All rights reserved.</a:t>
            </a:r>
            <a:endParaRPr lang="fr-BE" dirty="0"/>
          </a:p>
        </p:txBody>
      </p:sp>
    </p:spTree>
    <p:extLst>
      <p:ext uri="{BB962C8B-B14F-4D97-AF65-F5344CB8AC3E}">
        <p14:creationId xmlns:p14="http://schemas.microsoft.com/office/powerpoint/2010/main" val="131951548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804981-F3A0-4C54-A19E-190A92B3B852}"/>
              </a:ext>
            </a:extLst>
          </p:cNvPr>
          <p:cNvSpPr>
            <a:spLocks noGrp="1"/>
          </p:cNvSpPr>
          <p:nvPr>
            <p:ph type="title"/>
          </p:nvPr>
        </p:nvSpPr>
        <p:spPr/>
        <p:txBody>
          <a:bodyPr>
            <a:normAutofit fontScale="90000"/>
          </a:bodyPr>
          <a:lstStyle/>
          <a:p>
            <a:br>
              <a:rPr lang="en-US" sz="3600" dirty="0"/>
            </a:br>
            <a:r>
              <a:rPr lang="en-US" sz="3600" dirty="0"/>
              <a:t>Physiological and perceptual responses to Latin partnered social dance</a:t>
            </a:r>
            <a:br>
              <a:rPr lang="en-US" dirty="0"/>
            </a:br>
            <a:endParaRPr lang="fr-BE" dirty="0"/>
          </a:p>
        </p:txBody>
      </p:sp>
      <p:sp>
        <p:nvSpPr>
          <p:cNvPr id="3" name="Espace réservé du contenu 2">
            <a:extLst>
              <a:ext uri="{FF2B5EF4-FFF2-40B4-BE49-F238E27FC236}">
                <a16:creationId xmlns:a16="http://schemas.microsoft.com/office/drawing/2014/main" id="{0E14A322-4D90-4FF6-9BDC-EEE7BA0E7667}"/>
              </a:ext>
            </a:extLst>
          </p:cNvPr>
          <p:cNvSpPr>
            <a:spLocks noGrp="1"/>
          </p:cNvSpPr>
          <p:nvPr>
            <p:ph idx="1"/>
          </p:nvPr>
        </p:nvSpPr>
        <p:spPr/>
        <p:txBody>
          <a:bodyPr>
            <a:normAutofit fontScale="40000" lnSpcReduction="20000"/>
          </a:bodyPr>
          <a:lstStyle/>
          <a:p>
            <a:r>
              <a:rPr lang="en-US" dirty="0"/>
              <a:t>Hum </a:t>
            </a:r>
            <a:r>
              <a:rPr lang="en-US" dirty="0" err="1"/>
              <a:t>Mov</a:t>
            </a:r>
            <a:r>
              <a:rPr lang="en-US" dirty="0"/>
              <a:t> Sci</a:t>
            </a:r>
          </a:p>
          <a:p>
            <a:r>
              <a:rPr lang="en-US" dirty="0"/>
              <a:t>. 2014 Oct;37:32-41. </a:t>
            </a:r>
            <a:r>
              <a:rPr lang="en-US" dirty="0" err="1"/>
              <a:t>doi</a:t>
            </a:r>
            <a:r>
              <a:rPr lang="en-US" dirty="0"/>
              <a:t>: 10.1016/j.humov.2014.06.009. </a:t>
            </a:r>
            <a:r>
              <a:rPr lang="en-US" dirty="0" err="1"/>
              <a:t>Epub</a:t>
            </a:r>
            <a:r>
              <a:rPr lang="en-US" dirty="0"/>
              <a:t> 2014 Jul 21.</a:t>
            </a:r>
          </a:p>
          <a:p>
            <a:r>
              <a:rPr lang="en-US" dirty="0"/>
              <a:t>Physiological and perceptual responses to Latin partnered social dance</a:t>
            </a:r>
          </a:p>
          <a:p>
            <a:r>
              <a:rPr lang="en-US" dirty="0"/>
              <a:t>Pablo A </a:t>
            </a:r>
            <a:r>
              <a:rPr lang="en-US" dirty="0" err="1"/>
              <a:t>Domene</a:t>
            </a:r>
            <a:r>
              <a:rPr lang="en-US" dirty="0"/>
              <a:t> 1, Hannah J Moir 2, Elizabeth </a:t>
            </a:r>
            <a:r>
              <a:rPr lang="en-US" dirty="0" err="1"/>
              <a:t>Pummell</a:t>
            </a:r>
            <a:r>
              <a:rPr lang="en-US" dirty="0"/>
              <a:t> 2, Chris Easton 3</a:t>
            </a:r>
          </a:p>
          <a:p>
            <a:r>
              <a:rPr lang="en-US" dirty="0"/>
              <a:t>Affiliations expand</a:t>
            </a:r>
          </a:p>
          <a:p>
            <a:r>
              <a:rPr lang="en-US" dirty="0"/>
              <a:t>PMID: 25058624 DOI: 10.1016/j.humov.2014.06.009</a:t>
            </a:r>
          </a:p>
          <a:p>
            <a:r>
              <a:rPr lang="en-US" dirty="0"/>
              <a:t>Abstract</a:t>
            </a:r>
          </a:p>
          <a:p>
            <a:r>
              <a:rPr lang="en-US" dirty="0"/>
              <a:t>The purpose of this study was to investigate the physiological and perceptual responses to Latin partnered social dance to salsa music when performed as a self-selected activity within an ecologically valid setting. Eighteen non-professional adult Latin dancers undertook a laboratory-based graded exercise test for determination of maximal oxygen uptake and maximal heart rate. The dancers then attended two Latin partnered social dance sessions in established salsa venues in London, UK over a 2 </a:t>
            </a:r>
            <a:r>
              <a:rPr lang="en-US" dirty="0" err="1"/>
              <a:t>wk</a:t>
            </a:r>
            <a:r>
              <a:rPr lang="en-US" dirty="0"/>
              <a:t> period. Physiological data were collected using a wrist-worn </a:t>
            </a:r>
            <a:r>
              <a:rPr lang="en-US" dirty="0" err="1"/>
              <a:t>ActiGraph</a:t>
            </a:r>
            <a:r>
              <a:rPr lang="en-US" dirty="0"/>
              <a:t> wGT3X+ accelerometer with accompanying heart rate monitor. Perceived benefits of dance were assessed via the Exercise Benefits/Barriers Scale, and measurement of state intrinsic motivation during dance was undertaken using the Intrinsic Motivation Inventory. Total step count during 2h of dance was not different (t16 = -.39, p = .71) between females and males (9643 ± 1735 step); however, women expended a significantly lower (t16 = -2.57, p &lt; .05) total energy expenditure when compared to men (479 ± 125 versus 651 ± 159 kcal). Dancers of both genders considered interest-enjoyment to be the motivator of primary importance. The highest rated perceived benefit of dance was psychological outlook. Latin partnered social dance to salsa music demands moderate to vigorous physical activity intensity levels, and further, fosters interest, enjoyment, and a positive psychological outlook among novice to advanced adult Latin dancers taking part primarily for leisure purposes. These findings may be of use for those interested in the efficacy of Latin social dancing as an expressive medium for the promotion of community health.</a:t>
            </a:r>
          </a:p>
          <a:p>
            <a:endParaRPr lang="en-US" dirty="0"/>
          </a:p>
          <a:p>
            <a:r>
              <a:rPr lang="en-US" dirty="0"/>
              <a:t>Keywords: Accelerometer; EBBS; IMI; Physical activity; Salsa.</a:t>
            </a:r>
          </a:p>
          <a:p>
            <a:endParaRPr lang="en-US" dirty="0"/>
          </a:p>
          <a:p>
            <a:r>
              <a:rPr lang="en-US" dirty="0"/>
              <a:t>Copyright © 2014 Elsevier B.V. All rights reserved.</a:t>
            </a:r>
            <a:endParaRPr lang="fr-BE" dirty="0"/>
          </a:p>
        </p:txBody>
      </p:sp>
    </p:spTree>
    <p:extLst>
      <p:ext uri="{BB962C8B-B14F-4D97-AF65-F5344CB8AC3E}">
        <p14:creationId xmlns:p14="http://schemas.microsoft.com/office/powerpoint/2010/main" val="8711523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B266E1-8F39-47BA-A413-D254C2637063}"/>
              </a:ext>
            </a:extLst>
          </p:cNvPr>
          <p:cNvSpPr>
            <a:spLocks noGrp="1"/>
          </p:cNvSpPr>
          <p:nvPr>
            <p:ph type="title"/>
          </p:nvPr>
        </p:nvSpPr>
        <p:spPr/>
        <p:txBody>
          <a:bodyPr>
            <a:noAutofit/>
          </a:bodyPr>
          <a:lstStyle/>
          <a:p>
            <a:r>
              <a:rPr lang="en-US" sz="3600" dirty="0"/>
              <a:t>Salsa dance and Zumba fitness: Acute responses during community-based classes</a:t>
            </a:r>
            <a:endParaRPr lang="fr-BE" sz="3600" dirty="0"/>
          </a:p>
        </p:txBody>
      </p:sp>
      <p:sp>
        <p:nvSpPr>
          <p:cNvPr id="3" name="Espace réservé du contenu 2">
            <a:extLst>
              <a:ext uri="{FF2B5EF4-FFF2-40B4-BE49-F238E27FC236}">
                <a16:creationId xmlns:a16="http://schemas.microsoft.com/office/drawing/2014/main" id="{40D910B6-8703-4BE3-AFE8-1C709804C577}"/>
              </a:ext>
            </a:extLst>
          </p:cNvPr>
          <p:cNvSpPr>
            <a:spLocks noGrp="1"/>
          </p:cNvSpPr>
          <p:nvPr>
            <p:ph idx="1"/>
          </p:nvPr>
        </p:nvSpPr>
        <p:spPr/>
        <p:txBody>
          <a:bodyPr>
            <a:normAutofit fontScale="32500" lnSpcReduction="20000"/>
          </a:bodyPr>
          <a:lstStyle/>
          <a:p>
            <a:r>
              <a:rPr lang="en-US" dirty="0"/>
              <a:t>J Sport Health Sci</a:t>
            </a:r>
          </a:p>
          <a:p>
            <a:r>
              <a:rPr lang="en-US" dirty="0"/>
              <a:t>. 2016 Jun;5(2):190-196. </a:t>
            </a:r>
            <a:r>
              <a:rPr lang="en-US" dirty="0" err="1"/>
              <a:t>doi</a:t>
            </a:r>
            <a:r>
              <a:rPr lang="en-US" dirty="0"/>
              <a:t>: 10.1016/j.jshs.2015.04.004. </a:t>
            </a:r>
            <a:r>
              <a:rPr lang="en-US" dirty="0" err="1"/>
              <a:t>Epub</a:t>
            </a:r>
            <a:r>
              <a:rPr lang="en-US" dirty="0"/>
              <a:t> 2015 Apr 30.</a:t>
            </a:r>
          </a:p>
          <a:p>
            <a:r>
              <a:rPr lang="en-US" dirty="0"/>
              <a:t>Salsa dance and Zumba fitness: Acute responses during community-based classes</a:t>
            </a:r>
          </a:p>
          <a:p>
            <a:r>
              <a:rPr lang="en-US" dirty="0"/>
              <a:t>Pablo A </a:t>
            </a:r>
            <a:r>
              <a:rPr lang="en-US" dirty="0" err="1"/>
              <a:t>Domene</a:t>
            </a:r>
            <a:r>
              <a:rPr lang="en-US" dirty="0"/>
              <a:t> 1, Hannah J Moir 1, Elizabeth </a:t>
            </a:r>
            <a:r>
              <a:rPr lang="en-US" dirty="0" err="1"/>
              <a:t>Pummell</a:t>
            </a:r>
            <a:r>
              <a:rPr lang="en-US" dirty="0"/>
              <a:t> 1, Chris Easton 2</a:t>
            </a:r>
          </a:p>
          <a:p>
            <a:r>
              <a:rPr lang="en-US" dirty="0"/>
              <a:t>Affiliations expand</a:t>
            </a:r>
          </a:p>
          <a:p>
            <a:r>
              <a:rPr lang="en-US" dirty="0"/>
              <a:t>PMID: 30356532 PMCID: PMC6188710 DOI: 10.1016/j.jshs.2015.04.004</a:t>
            </a:r>
          </a:p>
          <a:p>
            <a:r>
              <a:rPr lang="en-US" dirty="0"/>
              <a:t>Free PMC article</a:t>
            </a:r>
          </a:p>
          <a:p>
            <a:r>
              <a:rPr lang="en-US" dirty="0"/>
              <a:t>Abstract</a:t>
            </a:r>
          </a:p>
          <a:p>
            <a:r>
              <a:rPr lang="en-US" dirty="0"/>
              <a:t>Background: Research interest in both partnered Latin dance and non-partnered Latin-themed aerobic dance has increased in recent years, likely a result of the gaining popularity of these types of instructor-led group classes among the mainstream dance and fitness audiences; however, the efficacy of these activities for the purposes of health promotion currently remains unclear. The purpose of this study was to simultaneously assess the physiological responses and psychological experiences during salsa dance and Zumba fitness in a community sample of physically inactive women.</a:t>
            </a:r>
          </a:p>
          <a:p>
            <a:endParaRPr lang="en-US" dirty="0"/>
          </a:p>
          <a:p>
            <a:r>
              <a:rPr lang="en-US" dirty="0"/>
              <a:t>Methods: Twenty-four participants, aged 22-56 years, visited the laboratory to perform a graded exercise test for determination of maximal oxygen uptake and maximal heart rate. The participants then attended 2 partnered salsa dance and 2 non-partnered Zumba fitness classes each in a counterbalanced order over a 2-week period. The 1-h classes were taught by certified instructors in established venues in the Royal Borough of Kingston and the surrounding communities of London, UK. Physiological data were collected using a wrist-worn </a:t>
            </a:r>
            <a:r>
              <a:rPr lang="en-US" dirty="0" err="1"/>
              <a:t>ActiGraph</a:t>
            </a:r>
            <a:r>
              <a:rPr lang="en-US" dirty="0"/>
              <a:t> wGT3X+ accelerometer with accompanying heart rate monitor and were processed using previously validated dance-specific techniques. Psychological experiences were measured via the Subjective Exercise Experiences Scale.</a:t>
            </a:r>
          </a:p>
          <a:p>
            <a:endParaRPr lang="en-US" dirty="0"/>
          </a:p>
          <a:p>
            <a:r>
              <a:rPr lang="en-US" dirty="0"/>
              <a:t>Results: There was a significantly higher (p &lt; 0.001) total time spent in moderate-to-vigorous physical activity (51.2 ± 3.1 vs. 32.6 ± 5.9 min), total energy expenditure (411 ± 66 vs. 210 ± 46 kcal), and total step count (6773 ± 556 vs. 4108 ± 781 steps) during Zumba fitness when compared to salsa dance. Significant pre- to post-class improvements in positive well-being (p &lt; 0.01, partial η 2 = 0.41) and psychological distress (p &lt; 0.001, partial η 2 = 0.72) were simultaneously observed for both salsa dance and Zumba fitness.</a:t>
            </a:r>
          </a:p>
          <a:p>
            <a:endParaRPr lang="en-US" dirty="0"/>
          </a:p>
          <a:p>
            <a:r>
              <a:rPr lang="en-US" dirty="0"/>
              <a:t>Conclusion: The acute responses to classes of partnered Latin dance and non-partnered Latin-themed aerobic dance suggest that in physically inactive women participation is indeed efficacious in terms of community-based physical activity and psychosocial health promotion.</a:t>
            </a:r>
          </a:p>
          <a:p>
            <a:endParaRPr lang="en-US" dirty="0"/>
          </a:p>
          <a:p>
            <a:r>
              <a:rPr lang="en-US" dirty="0"/>
              <a:t>Keywords: Accelerometry; Aerobics; Cultural dance; Exercise; Physical activity.</a:t>
            </a:r>
            <a:endParaRPr lang="fr-BE" dirty="0"/>
          </a:p>
        </p:txBody>
      </p:sp>
    </p:spTree>
    <p:extLst>
      <p:ext uri="{BB962C8B-B14F-4D97-AF65-F5344CB8AC3E}">
        <p14:creationId xmlns:p14="http://schemas.microsoft.com/office/powerpoint/2010/main" val="354217266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BDCD68-8B3C-4910-96BF-AB0504371493}"/>
              </a:ext>
            </a:extLst>
          </p:cNvPr>
          <p:cNvSpPr>
            <a:spLocks noGrp="1"/>
          </p:cNvSpPr>
          <p:nvPr>
            <p:ph type="title"/>
          </p:nvPr>
        </p:nvSpPr>
        <p:spPr/>
        <p:txBody>
          <a:bodyPr>
            <a:normAutofit fontScale="90000"/>
          </a:bodyPr>
          <a:lstStyle/>
          <a:p>
            <a:r>
              <a:rPr lang="en-US" sz="2000" b="1" dirty="0"/>
              <a:t>Figure 1 </a:t>
            </a:r>
            <a:r>
              <a:rPr lang="en-US" sz="2000" dirty="0"/>
              <a:t>The role of oxidative stress in sarcopenia. Skeletal muscle aging is a complex process that is associated with a decrease in mass, strength and velocity of contraction, known as sarcopenia. This process is the result of many cellular changes. Notably, sarcopenia is triggered by reactive oxygen species (ROS), resulting in oxidative stress that can damage DNA, proteins, lipids, etc., causing further damage to the cells and tissues. Black arrows represent direct correlations with sarcopenia, while blue arrows represent indirect ones</a:t>
            </a:r>
            <a:endParaRPr lang="fr-BE" dirty="0"/>
          </a:p>
        </p:txBody>
      </p:sp>
      <p:pic>
        <p:nvPicPr>
          <p:cNvPr id="4" name="Espace réservé du contenu 3">
            <a:extLst>
              <a:ext uri="{FF2B5EF4-FFF2-40B4-BE49-F238E27FC236}">
                <a16:creationId xmlns:a16="http://schemas.microsoft.com/office/drawing/2014/main" id="{82C95FD8-FA67-4ADF-9502-885E7F70109D}"/>
              </a:ext>
            </a:extLst>
          </p:cNvPr>
          <p:cNvPicPr>
            <a:picLocks noGrp="1" noChangeAspect="1"/>
          </p:cNvPicPr>
          <p:nvPr>
            <p:ph idx="1"/>
          </p:nvPr>
        </p:nvPicPr>
        <p:blipFill>
          <a:blip r:embed="rId2"/>
          <a:stretch>
            <a:fillRect/>
          </a:stretch>
        </p:blipFill>
        <p:spPr>
          <a:xfrm>
            <a:off x="2598238" y="1600200"/>
            <a:ext cx="6995523" cy="4525963"/>
          </a:xfrm>
          <a:prstGeom prst="rect">
            <a:avLst/>
          </a:prstGeom>
        </p:spPr>
      </p:pic>
    </p:spTree>
    <p:extLst>
      <p:ext uri="{BB962C8B-B14F-4D97-AF65-F5344CB8AC3E}">
        <p14:creationId xmlns:p14="http://schemas.microsoft.com/office/powerpoint/2010/main" val="28174174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6DDBD5-2D4E-44E7-9E46-6CB5F69FC11E}"/>
              </a:ext>
            </a:extLst>
          </p:cNvPr>
          <p:cNvSpPr>
            <a:spLocks noGrp="1"/>
          </p:cNvSpPr>
          <p:nvPr>
            <p:ph type="title"/>
          </p:nvPr>
        </p:nvSpPr>
        <p:spPr/>
        <p:txBody>
          <a:bodyPr>
            <a:normAutofit fontScale="90000"/>
          </a:bodyPr>
          <a:lstStyle/>
          <a:p>
            <a:br>
              <a:rPr lang="en-US" sz="2200" b="1" dirty="0"/>
            </a:br>
            <a:br>
              <a:rPr lang="en-US" sz="2200" b="1" dirty="0"/>
            </a:br>
            <a:r>
              <a:rPr lang="en-US" sz="2200" b="1" dirty="0"/>
              <a:t>Figure 2 </a:t>
            </a:r>
            <a:r>
              <a:rPr lang="en-US" sz="2200" dirty="0"/>
              <a:t>The role of myokines. Myokines are product of the muscle </a:t>
            </a:r>
            <a:r>
              <a:rPr lang="en-US" sz="2200" dirty="0" err="1"/>
              <a:t>secretome</a:t>
            </a:r>
            <a:r>
              <a:rPr lang="en-US" sz="2200" dirty="0"/>
              <a:t>; their action is widespread throughout the body. Most myokines are able to act specifically against oxidative stress, improving mitochondrial function and reducing ROS production, while myostatin increases oxidative stress that in turn increases myostatin itself.</a:t>
            </a:r>
            <a:br>
              <a:rPr lang="en-US" dirty="0"/>
            </a:br>
            <a:endParaRPr lang="fr-BE" dirty="0"/>
          </a:p>
        </p:txBody>
      </p:sp>
      <p:pic>
        <p:nvPicPr>
          <p:cNvPr id="4" name="Espace réservé du contenu 3">
            <a:extLst>
              <a:ext uri="{FF2B5EF4-FFF2-40B4-BE49-F238E27FC236}">
                <a16:creationId xmlns:a16="http://schemas.microsoft.com/office/drawing/2014/main" id="{D5F0EBEC-5E0D-4894-912A-F881BDD72188}"/>
              </a:ext>
            </a:extLst>
          </p:cNvPr>
          <p:cNvPicPr>
            <a:picLocks noGrp="1" noChangeAspect="1"/>
          </p:cNvPicPr>
          <p:nvPr>
            <p:ph idx="1"/>
          </p:nvPr>
        </p:nvPicPr>
        <p:blipFill>
          <a:blip r:embed="rId2"/>
          <a:stretch>
            <a:fillRect/>
          </a:stretch>
        </p:blipFill>
        <p:spPr>
          <a:xfrm>
            <a:off x="2438400" y="2796381"/>
            <a:ext cx="7315200" cy="2133600"/>
          </a:xfrm>
          <a:prstGeom prst="rect">
            <a:avLst/>
          </a:prstGeom>
        </p:spPr>
      </p:pic>
    </p:spTree>
    <p:extLst>
      <p:ext uri="{BB962C8B-B14F-4D97-AF65-F5344CB8AC3E}">
        <p14:creationId xmlns:p14="http://schemas.microsoft.com/office/powerpoint/2010/main" val="37988513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429417-66CD-4630-A5B6-41EB94573362}"/>
              </a:ext>
            </a:extLst>
          </p:cNvPr>
          <p:cNvSpPr>
            <a:spLocks noGrp="1"/>
          </p:cNvSpPr>
          <p:nvPr>
            <p:ph type="title"/>
          </p:nvPr>
        </p:nvSpPr>
        <p:spPr/>
        <p:txBody>
          <a:bodyPr>
            <a:noAutofit/>
          </a:bodyPr>
          <a:lstStyle/>
          <a:p>
            <a:r>
              <a:rPr lang="fr-BE" sz="3600" dirty="0"/>
              <a:t>Cervelet (</a:t>
            </a:r>
            <a:r>
              <a:rPr lang="fr-BE" sz="3600" dirty="0" err="1"/>
              <a:t>Cerebellum</a:t>
            </a:r>
            <a:r>
              <a:rPr lang="fr-BE" sz="3600" dirty="0"/>
              <a:t>) Carrefour corps pensée émotion</a:t>
            </a:r>
          </a:p>
        </p:txBody>
      </p:sp>
      <p:sp>
        <p:nvSpPr>
          <p:cNvPr id="3" name="Espace réservé du contenu 2">
            <a:extLst>
              <a:ext uri="{FF2B5EF4-FFF2-40B4-BE49-F238E27FC236}">
                <a16:creationId xmlns:a16="http://schemas.microsoft.com/office/drawing/2014/main" id="{C4E6646F-0703-429F-8AD0-C539D6923BC9}"/>
              </a:ext>
            </a:extLst>
          </p:cNvPr>
          <p:cNvSpPr>
            <a:spLocks noGrp="1"/>
          </p:cNvSpPr>
          <p:nvPr>
            <p:ph idx="1"/>
          </p:nvPr>
        </p:nvSpPr>
        <p:spPr/>
        <p:txBody>
          <a:bodyPr/>
          <a:lstStyle/>
          <a:p>
            <a:pPr marL="0" indent="0">
              <a:buNone/>
            </a:pPr>
            <a:r>
              <a:rPr lang="fr-BE" dirty="0"/>
              <a:t>Syndrome affectif et cognitif du </a:t>
            </a:r>
            <a:r>
              <a:rPr lang="fr-BE" dirty="0" err="1"/>
              <a:t>cerebellum</a:t>
            </a:r>
            <a:r>
              <a:rPr lang="fr-BE" dirty="0"/>
              <a:t> </a:t>
            </a:r>
          </a:p>
          <a:p>
            <a:pPr marL="0" indent="0">
              <a:buNone/>
            </a:pPr>
            <a:r>
              <a:rPr lang="fr-BE" dirty="0"/>
              <a:t>(</a:t>
            </a:r>
            <a:r>
              <a:rPr lang="fr-BE" dirty="0" err="1"/>
              <a:t>Stoodley</a:t>
            </a:r>
            <a:r>
              <a:rPr lang="fr-BE" dirty="0"/>
              <a:t>, </a:t>
            </a:r>
            <a:r>
              <a:rPr lang="fr-BE" dirty="0" err="1"/>
              <a:t>MacMore</a:t>
            </a:r>
            <a:r>
              <a:rPr lang="fr-BE" dirty="0"/>
              <a:t>, 2016) </a:t>
            </a:r>
          </a:p>
          <a:p>
            <a:pPr marL="0" indent="0">
              <a:buNone/>
            </a:pPr>
            <a:r>
              <a:rPr lang="fr-BE" dirty="0"/>
              <a:t>Syndrome de </a:t>
            </a:r>
            <a:r>
              <a:rPr lang="fr-BE" dirty="0" err="1"/>
              <a:t>Schmahmann</a:t>
            </a:r>
            <a:r>
              <a:rPr lang="fr-BE" dirty="0"/>
              <a:t>, 1996 </a:t>
            </a:r>
          </a:p>
        </p:txBody>
      </p:sp>
    </p:spTree>
    <p:extLst>
      <p:ext uri="{BB962C8B-B14F-4D97-AF65-F5344CB8AC3E}">
        <p14:creationId xmlns:p14="http://schemas.microsoft.com/office/powerpoint/2010/main" val="138556855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0AFECC-9612-4308-B4AB-4DC1DB2F4724}"/>
              </a:ext>
            </a:extLst>
          </p:cNvPr>
          <p:cNvSpPr>
            <a:spLocks noGrp="1"/>
          </p:cNvSpPr>
          <p:nvPr>
            <p:ph type="title"/>
          </p:nvPr>
        </p:nvSpPr>
        <p:spPr/>
        <p:txBody>
          <a:bodyPr>
            <a:noAutofit/>
          </a:bodyPr>
          <a:lstStyle/>
          <a:p>
            <a:r>
              <a:rPr lang="fr-BE" sz="3200" dirty="0" err="1"/>
              <a:t>Molecular</a:t>
            </a:r>
            <a:r>
              <a:rPr lang="fr-BE" sz="3200" dirty="0"/>
              <a:t> communication </a:t>
            </a:r>
            <a:r>
              <a:rPr lang="fr-BE" sz="3200" dirty="0" err="1"/>
              <a:t>from</a:t>
            </a:r>
            <a:r>
              <a:rPr lang="fr-BE" sz="3200" dirty="0"/>
              <a:t> </a:t>
            </a:r>
            <a:r>
              <a:rPr lang="fr-BE" sz="3200" dirty="0" err="1"/>
              <a:t>skeletal</a:t>
            </a:r>
            <a:r>
              <a:rPr lang="fr-BE" sz="3200" dirty="0"/>
              <a:t> muscle to </a:t>
            </a:r>
            <a:r>
              <a:rPr lang="fr-BE" sz="3200" dirty="0" err="1"/>
              <a:t>bone</a:t>
            </a:r>
            <a:r>
              <a:rPr lang="fr-BE" sz="3200" dirty="0"/>
              <a:t>: a </a:t>
            </a:r>
            <a:r>
              <a:rPr lang="fr-BE" sz="3200" dirty="0" err="1"/>
              <a:t>review</a:t>
            </a:r>
            <a:r>
              <a:rPr lang="fr-BE" sz="3200" dirty="0"/>
              <a:t> for muscle-</a:t>
            </a:r>
            <a:r>
              <a:rPr lang="fr-BE" sz="3200" dirty="0" err="1"/>
              <a:t>derived</a:t>
            </a:r>
            <a:r>
              <a:rPr lang="fr-BE" sz="3200" dirty="0"/>
              <a:t> </a:t>
            </a:r>
            <a:r>
              <a:rPr lang="fr-BE" sz="3200" dirty="0" err="1"/>
              <a:t>myokines</a:t>
            </a:r>
            <a:r>
              <a:rPr lang="fr-BE" sz="3200" dirty="0"/>
              <a:t> </a:t>
            </a:r>
            <a:r>
              <a:rPr lang="fr-BE" sz="3200" dirty="0" err="1"/>
              <a:t>regulating</a:t>
            </a:r>
            <a:r>
              <a:rPr lang="fr-BE" sz="3200" dirty="0"/>
              <a:t> </a:t>
            </a:r>
            <a:r>
              <a:rPr lang="fr-BE" sz="3200" dirty="0" err="1"/>
              <a:t>bone</a:t>
            </a:r>
            <a:r>
              <a:rPr lang="fr-BE" sz="3200" dirty="0"/>
              <a:t> </a:t>
            </a:r>
            <a:r>
              <a:rPr lang="fr-BE" sz="3200" dirty="0" err="1"/>
              <a:t>metabolism</a:t>
            </a:r>
            <a:endParaRPr lang="fr-BE" sz="3200" dirty="0"/>
          </a:p>
        </p:txBody>
      </p:sp>
      <p:sp>
        <p:nvSpPr>
          <p:cNvPr id="3" name="Espace réservé du contenu 2">
            <a:extLst>
              <a:ext uri="{FF2B5EF4-FFF2-40B4-BE49-F238E27FC236}">
                <a16:creationId xmlns:a16="http://schemas.microsoft.com/office/drawing/2014/main" id="{B8BCA4DC-84BB-403E-AF18-16FD442CC549}"/>
              </a:ext>
            </a:extLst>
          </p:cNvPr>
          <p:cNvSpPr>
            <a:spLocks noGrp="1"/>
          </p:cNvSpPr>
          <p:nvPr>
            <p:ph idx="1"/>
          </p:nvPr>
        </p:nvSpPr>
        <p:spPr/>
        <p:txBody>
          <a:bodyPr>
            <a:normAutofit fontScale="47500" lnSpcReduction="20000"/>
          </a:bodyPr>
          <a:lstStyle/>
          <a:p>
            <a:r>
              <a:rPr lang="fr-BE" dirty="0" err="1"/>
              <a:t>Review</a:t>
            </a:r>
            <a:r>
              <a:rPr lang="fr-BE" dirty="0"/>
              <a:t> Calcif Tissue Int</a:t>
            </a:r>
          </a:p>
          <a:p>
            <a:r>
              <a:rPr lang="fr-BE" dirty="0"/>
              <a:t>. 2017 Feb;100(2):184-192. </a:t>
            </a:r>
            <a:r>
              <a:rPr lang="fr-BE" dirty="0" err="1"/>
              <a:t>doi</a:t>
            </a:r>
            <a:r>
              <a:rPr lang="fr-BE" dirty="0"/>
              <a:t>: 10.1007/s00223-016-0209-4. </a:t>
            </a:r>
            <a:r>
              <a:rPr lang="fr-BE" dirty="0" err="1"/>
              <a:t>Epub</a:t>
            </a:r>
            <a:r>
              <a:rPr lang="fr-BE" dirty="0"/>
              <a:t> 2016 </a:t>
            </a:r>
            <a:r>
              <a:rPr lang="fr-BE" dirty="0" err="1"/>
              <a:t>Nov</a:t>
            </a:r>
            <a:r>
              <a:rPr lang="fr-BE" dirty="0"/>
              <a:t> 9.</a:t>
            </a:r>
          </a:p>
          <a:p>
            <a:r>
              <a:rPr lang="fr-BE" dirty="0" err="1"/>
              <a:t>Molecular</a:t>
            </a:r>
            <a:r>
              <a:rPr lang="fr-BE" dirty="0"/>
              <a:t> Communication </a:t>
            </a:r>
            <a:r>
              <a:rPr lang="fr-BE" dirty="0" err="1"/>
              <a:t>from</a:t>
            </a:r>
            <a:r>
              <a:rPr lang="fr-BE" dirty="0"/>
              <a:t> </a:t>
            </a:r>
            <a:r>
              <a:rPr lang="fr-BE" dirty="0" err="1"/>
              <a:t>Skeletal</a:t>
            </a:r>
            <a:r>
              <a:rPr lang="fr-BE" dirty="0"/>
              <a:t> Muscle to Bone: A </a:t>
            </a:r>
            <a:r>
              <a:rPr lang="fr-BE" dirty="0" err="1"/>
              <a:t>Review</a:t>
            </a:r>
            <a:r>
              <a:rPr lang="fr-BE" dirty="0"/>
              <a:t> for Muscle-</a:t>
            </a:r>
            <a:r>
              <a:rPr lang="fr-BE" dirty="0" err="1"/>
              <a:t>Derived</a:t>
            </a:r>
            <a:r>
              <a:rPr lang="fr-BE" dirty="0"/>
              <a:t> </a:t>
            </a:r>
            <a:r>
              <a:rPr lang="fr-BE" dirty="0" err="1"/>
              <a:t>Myokines</a:t>
            </a:r>
            <a:r>
              <a:rPr lang="fr-BE" dirty="0"/>
              <a:t> </a:t>
            </a:r>
            <a:r>
              <a:rPr lang="fr-BE" dirty="0" err="1"/>
              <a:t>Regulating</a:t>
            </a:r>
            <a:r>
              <a:rPr lang="fr-BE" dirty="0"/>
              <a:t> Bone </a:t>
            </a:r>
            <a:r>
              <a:rPr lang="fr-BE" dirty="0" err="1"/>
              <a:t>Metabolism</a:t>
            </a:r>
            <a:endParaRPr lang="fr-BE" dirty="0"/>
          </a:p>
          <a:p>
            <a:r>
              <a:rPr lang="fr-BE" dirty="0" err="1"/>
              <a:t>Baosheng</a:t>
            </a:r>
            <a:r>
              <a:rPr lang="fr-BE" dirty="0"/>
              <a:t> Guo 1, </a:t>
            </a:r>
            <a:r>
              <a:rPr lang="fr-BE" dirty="0" err="1"/>
              <a:t>Zong</a:t>
            </a:r>
            <a:r>
              <a:rPr lang="fr-BE" dirty="0"/>
              <a:t>-Kang Zhang 2, Chao Liang 1, Jie Li 2, Jin Liu 1, </a:t>
            </a:r>
            <a:r>
              <a:rPr lang="fr-BE" dirty="0" err="1"/>
              <a:t>Aiping</a:t>
            </a:r>
            <a:r>
              <a:rPr lang="fr-BE" dirty="0"/>
              <a:t> Lu 3, </a:t>
            </a:r>
            <a:r>
              <a:rPr lang="fr-BE" dirty="0" err="1"/>
              <a:t>Bao-Ting</a:t>
            </a:r>
            <a:r>
              <a:rPr lang="fr-BE" dirty="0"/>
              <a:t> Zhang 4, Ge Zhang 5</a:t>
            </a:r>
          </a:p>
          <a:p>
            <a:r>
              <a:rPr lang="fr-BE" dirty="0"/>
              <a:t>Affiliations expand</a:t>
            </a:r>
          </a:p>
          <a:p>
            <a:r>
              <a:rPr lang="fr-BE" dirty="0"/>
              <a:t>PMID: 27830278 DOI: 10.1007/s00223-016-0209-4</a:t>
            </a:r>
          </a:p>
          <a:p>
            <a:r>
              <a:rPr lang="fr-BE" dirty="0"/>
              <a:t>Abstract</a:t>
            </a:r>
          </a:p>
          <a:p>
            <a:r>
              <a:rPr lang="fr-BE" dirty="0" err="1"/>
              <a:t>Besides</a:t>
            </a:r>
            <a:r>
              <a:rPr lang="fr-BE" dirty="0"/>
              <a:t> the </a:t>
            </a:r>
            <a:r>
              <a:rPr lang="fr-BE" dirty="0" err="1"/>
              <a:t>mechanical</a:t>
            </a:r>
            <a:r>
              <a:rPr lang="fr-BE" dirty="0"/>
              <a:t> </a:t>
            </a:r>
            <a:r>
              <a:rPr lang="fr-BE" dirty="0" err="1"/>
              <a:t>loading-dependent</a:t>
            </a:r>
            <a:r>
              <a:rPr lang="fr-BE" dirty="0"/>
              <a:t> </a:t>
            </a:r>
            <a:r>
              <a:rPr lang="fr-BE" dirty="0" err="1"/>
              <a:t>paradigm</a:t>
            </a:r>
            <a:r>
              <a:rPr lang="fr-BE" dirty="0"/>
              <a:t>, </a:t>
            </a:r>
            <a:r>
              <a:rPr lang="fr-BE" dirty="0" err="1"/>
              <a:t>skeletal</a:t>
            </a:r>
            <a:r>
              <a:rPr lang="fr-BE" dirty="0"/>
              <a:t> muscle </a:t>
            </a:r>
            <a:r>
              <a:rPr lang="fr-BE" dirty="0" err="1"/>
              <a:t>also</a:t>
            </a:r>
            <a:r>
              <a:rPr lang="fr-BE" dirty="0"/>
              <a:t> serves as an endocrine </a:t>
            </a:r>
            <a:r>
              <a:rPr lang="fr-BE" dirty="0" err="1"/>
              <a:t>organ</a:t>
            </a:r>
            <a:r>
              <a:rPr lang="fr-BE" dirty="0"/>
              <a:t> capable of </a:t>
            </a:r>
            <a:r>
              <a:rPr lang="fr-BE" dirty="0" err="1"/>
              <a:t>secreting</a:t>
            </a:r>
            <a:r>
              <a:rPr lang="fr-BE" dirty="0"/>
              <a:t> cytokines to </a:t>
            </a:r>
            <a:r>
              <a:rPr lang="fr-BE" dirty="0" err="1"/>
              <a:t>modulate</a:t>
            </a:r>
            <a:r>
              <a:rPr lang="fr-BE" dirty="0"/>
              <a:t> </a:t>
            </a:r>
            <a:r>
              <a:rPr lang="fr-BE" dirty="0" err="1"/>
              <a:t>bone</a:t>
            </a:r>
            <a:r>
              <a:rPr lang="fr-BE" dirty="0"/>
              <a:t> </a:t>
            </a:r>
            <a:r>
              <a:rPr lang="fr-BE" dirty="0" err="1"/>
              <a:t>metabolism</a:t>
            </a:r>
            <a:r>
              <a:rPr lang="fr-BE" dirty="0"/>
              <a:t>. In </a:t>
            </a:r>
            <a:r>
              <a:rPr lang="fr-BE" dirty="0" err="1"/>
              <a:t>this</a:t>
            </a:r>
            <a:r>
              <a:rPr lang="fr-BE" dirty="0"/>
              <a:t> </a:t>
            </a:r>
            <a:r>
              <a:rPr lang="fr-BE" dirty="0" err="1"/>
              <a:t>review</a:t>
            </a:r>
            <a:r>
              <a:rPr lang="fr-BE" dirty="0"/>
              <a:t>, </a:t>
            </a:r>
            <a:r>
              <a:rPr lang="fr-BE" dirty="0" err="1"/>
              <a:t>we</a:t>
            </a:r>
            <a:r>
              <a:rPr lang="fr-BE" dirty="0"/>
              <a:t> </a:t>
            </a:r>
            <a:r>
              <a:rPr lang="fr-BE" dirty="0" err="1"/>
              <a:t>focused</a:t>
            </a:r>
            <a:r>
              <a:rPr lang="fr-BE" dirty="0"/>
              <a:t> on </a:t>
            </a:r>
            <a:r>
              <a:rPr lang="fr-BE" dirty="0" err="1"/>
              <a:t>reviewing</a:t>
            </a:r>
            <a:r>
              <a:rPr lang="fr-BE" dirty="0"/>
              <a:t> the </a:t>
            </a:r>
            <a:r>
              <a:rPr lang="fr-BE" dirty="0" err="1"/>
              <a:t>myokines</a:t>
            </a:r>
            <a:r>
              <a:rPr lang="fr-BE" dirty="0"/>
              <a:t> </a:t>
            </a:r>
            <a:r>
              <a:rPr lang="fr-BE" dirty="0" err="1"/>
              <a:t>involved</a:t>
            </a:r>
            <a:r>
              <a:rPr lang="fr-BE" dirty="0"/>
              <a:t> in communication </a:t>
            </a:r>
            <a:r>
              <a:rPr lang="fr-BE" dirty="0" err="1"/>
              <a:t>from</a:t>
            </a:r>
            <a:r>
              <a:rPr lang="fr-BE" dirty="0"/>
              <a:t> </a:t>
            </a:r>
            <a:r>
              <a:rPr lang="fr-BE" dirty="0" err="1"/>
              <a:t>skeletal</a:t>
            </a:r>
            <a:r>
              <a:rPr lang="fr-BE" dirty="0"/>
              <a:t> muscle to </a:t>
            </a:r>
            <a:r>
              <a:rPr lang="fr-BE" dirty="0" err="1"/>
              <a:t>bone</a:t>
            </a:r>
            <a:r>
              <a:rPr lang="fr-BE" dirty="0"/>
              <a:t>, i.e. (1) </a:t>
            </a:r>
            <a:r>
              <a:rPr lang="fr-BE" dirty="0" err="1"/>
              <a:t>myostatin</a:t>
            </a:r>
            <a:r>
              <a:rPr lang="fr-BE" dirty="0"/>
              <a:t> and </a:t>
            </a:r>
            <a:r>
              <a:rPr lang="fr-BE" dirty="0" err="1"/>
              <a:t>myostatin</a:t>
            </a:r>
            <a:r>
              <a:rPr lang="fr-BE" dirty="0"/>
              <a:t>-binding </a:t>
            </a:r>
            <a:r>
              <a:rPr lang="fr-BE" dirty="0" err="1"/>
              <a:t>proteins</a:t>
            </a:r>
            <a:r>
              <a:rPr lang="fr-BE" dirty="0"/>
              <a:t> </a:t>
            </a:r>
            <a:r>
              <a:rPr lang="fr-BE" dirty="0" err="1"/>
              <a:t>including</a:t>
            </a:r>
            <a:r>
              <a:rPr lang="fr-BE" dirty="0"/>
              <a:t> </a:t>
            </a:r>
            <a:r>
              <a:rPr lang="fr-BE" dirty="0" err="1"/>
              <a:t>follistatin</a:t>
            </a:r>
            <a:r>
              <a:rPr lang="fr-BE" dirty="0"/>
              <a:t> and </a:t>
            </a:r>
            <a:r>
              <a:rPr lang="fr-BE" dirty="0" err="1"/>
              <a:t>decorin</a:t>
            </a:r>
            <a:r>
              <a:rPr lang="fr-BE" dirty="0"/>
              <a:t>, (2) </a:t>
            </a:r>
            <a:r>
              <a:rPr lang="fr-BE" dirty="0" err="1"/>
              <a:t>interleukins</a:t>
            </a:r>
            <a:r>
              <a:rPr lang="fr-BE" dirty="0"/>
              <a:t> </a:t>
            </a:r>
            <a:r>
              <a:rPr lang="fr-BE" dirty="0" err="1"/>
              <a:t>including</a:t>
            </a:r>
            <a:r>
              <a:rPr lang="fr-BE" dirty="0"/>
              <a:t> interleukin-6 (IL-6), interleukin-7 (IL-7) and interleukin-15 (IL-15), (3) </a:t>
            </a:r>
            <a:r>
              <a:rPr lang="fr-BE" dirty="0" err="1"/>
              <a:t>insulin</a:t>
            </a:r>
            <a:r>
              <a:rPr lang="fr-BE" dirty="0"/>
              <a:t>-like </a:t>
            </a:r>
            <a:r>
              <a:rPr lang="fr-BE" dirty="0" err="1"/>
              <a:t>growth</a:t>
            </a:r>
            <a:r>
              <a:rPr lang="fr-BE" dirty="0"/>
              <a:t> factor 1 (IGF-1) and </a:t>
            </a:r>
            <a:r>
              <a:rPr lang="fr-BE" dirty="0" err="1"/>
              <a:t>its</a:t>
            </a:r>
            <a:r>
              <a:rPr lang="fr-BE" dirty="0"/>
              <a:t> binding </a:t>
            </a:r>
            <a:r>
              <a:rPr lang="fr-BE" dirty="0" err="1"/>
              <a:t>proteins</a:t>
            </a:r>
            <a:r>
              <a:rPr lang="fr-BE" dirty="0"/>
              <a:t>, (4) </a:t>
            </a:r>
            <a:r>
              <a:rPr lang="fr-BE" dirty="0" err="1"/>
              <a:t>other</a:t>
            </a:r>
            <a:r>
              <a:rPr lang="fr-BE" dirty="0"/>
              <a:t> </a:t>
            </a:r>
            <a:r>
              <a:rPr lang="fr-BE" dirty="0" err="1"/>
              <a:t>myokines</a:t>
            </a:r>
            <a:r>
              <a:rPr lang="fr-BE" dirty="0"/>
              <a:t> </a:t>
            </a:r>
            <a:r>
              <a:rPr lang="fr-BE" dirty="0" err="1"/>
              <a:t>including</a:t>
            </a:r>
            <a:r>
              <a:rPr lang="fr-BE" dirty="0"/>
              <a:t> PGC-1</a:t>
            </a:r>
            <a:r>
              <a:rPr lang="el-GR" dirty="0"/>
              <a:t>α-</a:t>
            </a:r>
            <a:r>
              <a:rPr lang="fr-BE" dirty="0" err="1"/>
              <a:t>irisin</a:t>
            </a:r>
            <a:r>
              <a:rPr lang="fr-BE" dirty="0"/>
              <a:t> system and </a:t>
            </a:r>
            <a:r>
              <a:rPr lang="fr-BE" dirty="0" err="1"/>
              <a:t>osteoglycin</a:t>
            </a:r>
            <a:r>
              <a:rPr lang="fr-BE" dirty="0"/>
              <a:t> (OGN). To </a:t>
            </a:r>
            <a:r>
              <a:rPr lang="fr-BE" dirty="0" err="1"/>
              <a:t>better</a:t>
            </a:r>
            <a:r>
              <a:rPr lang="fr-BE" dirty="0"/>
              <a:t> </a:t>
            </a:r>
            <a:r>
              <a:rPr lang="fr-BE" dirty="0" err="1"/>
              <a:t>understand</a:t>
            </a:r>
            <a:r>
              <a:rPr lang="fr-BE" dirty="0"/>
              <a:t> the </a:t>
            </a:r>
            <a:r>
              <a:rPr lang="fr-BE" dirty="0" err="1"/>
              <a:t>molecular</a:t>
            </a:r>
            <a:r>
              <a:rPr lang="fr-BE" dirty="0"/>
              <a:t> communication </a:t>
            </a:r>
            <a:r>
              <a:rPr lang="fr-BE" dirty="0" err="1"/>
              <a:t>from</a:t>
            </a:r>
            <a:r>
              <a:rPr lang="fr-BE" dirty="0"/>
              <a:t> </a:t>
            </a:r>
            <a:r>
              <a:rPr lang="fr-BE" dirty="0" err="1"/>
              <a:t>skeletal</a:t>
            </a:r>
            <a:r>
              <a:rPr lang="fr-BE" dirty="0"/>
              <a:t> muscle to </a:t>
            </a:r>
            <a:r>
              <a:rPr lang="fr-BE" dirty="0" err="1"/>
              <a:t>bone</a:t>
            </a:r>
            <a:r>
              <a:rPr lang="fr-BE" dirty="0"/>
              <a:t>, </a:t>
            </a:r>
            <a:r>
              <a:rPr lang="fr-BE" dirty="0" err="1"/>
              <a:t>we</a:t>
            </a:r>
            <a:r>
              <a:rPr lang="fr-BE" dirty="0"/>
              <a:t> have </a:t>
            </a:r>
            <a:r>
              <a:rPr lang="fr-BE" dirty="0" err="1"/>
              <a:t>summarized</a:t>
            </a:r>
            <a:r>
              <a:rPr lang="fr-BE" dirty="0"/>
              <a:t> the </a:t>
            </a:r>
            <a:r>
              <a:rPr lang="fr-BE" dirty="0" err="1"/>
              <a:t>recent</a:t>
            </a:r>
            <a:r>
              <a:rPr lang="fr-BE" dirty="0"/>
              <a:t> </a:t>
            </a:r>
            <a:r>
              <a:rPr lang="fr-BE" dirty="0" err="1"/>
              <a:t>advances</a:t>
            </a:r>
            <a:r>
              <a:rPr lang="fr-BE" dirty="0"/>
              <a:t> in muscle-</a:t>
            </a:r>
            <a:r>
              <a:rPr lang="fr-BE" dirty="0" err="1"/>
              <a:t>derived</a:t>
            </a:r>
            <a:r>
              <a:rPr lang="fr-BE" dirty="0"/>
              <a:t> cytokines </a:t>
            </a:r>
            <a:r>
              <a:rPr lang="fr-BE" dirty="0" err="1"/>
              <a:t>regulating</a:t>
            </a:r>
            <a:r>
              <a:rPr lang="fr-BE" dirty="0"/>
              <a:t> </a:t>
            </a:r>
            <a:r>
              <a:rPr lang="fr-BE" dirty="0" err="1"/>
              <a:t>bone</a:t>
            </a:r>
            <a:r>
              <a:rPr lang="fr-BE" dirty="0"/>
              <a:t> </a:t>
            </a:r>
            <a:r>
              <a:rPr lang="fr-BE" dirty="0" err="1"/>
              <a:t>metabolism</a:t>
            </a:r>
            <a:r>
              <a:rPr lang="fr-BE" dirty="0"/>
              <a:t> in </a:t>
            </a:r>
            <a:r>
              <a:rPr lang="fr-BE" dirty="0" err="1"/>
              <a:t>this</a:t>
            </a:r>
            <a:r>
              <a:rPr lang="fr-BE" dirty="0"/>
              <a:t> </a:t>
            </a:r>
            <a:r>
              <a:rPr lang="fr-BE" dirty="0" err="1"/>
              <a:t>review</a:t>
            </a:r>
            <a:r>
              <a:rPr lang="fr-BE" dirty="0"/>
              <a:t>.</a:t>
            </a:r>
          </a:p>
          <a:p>
            <a:endParaRPr lang="fr-BE" dirty="0"/>
          </a:p>
          <a:p>
            <a:r>
              <a:rPr lang="fr-BE" dirty="0"/>
              <a:t>Keywords: Bone; </a:t>
            </a:r>
            <a:r>
              <a:rPr lang="fr-BE" dirty="0" err="1"/>
              <a:t>Myokines</a:t>
            </a:r>
            <a:r>
              <a:rPr lang="fr-BE" dirty="0"/>
              <a:t>; </a:t>
            </a:r>
            <a:r>
              <a:rPr lang="fr-BE" dirty="0" err="1"/>
              <a:t>Skeletal</a:t>
            </a:r>
            <a:r>
              <a:rPr lang="fr-BE" dirty="0"/>
              <a:t> muscle.</a:t>
            </a:r>
          </a:p>
        </p:txBody>
      </p:sp>
    </p:spTree>
    <p:extLst>
      <p:ext uri="{BB962C8B-B14F-4D97-AF65-F5344CB8AC3E}">
        <p14:creationId xmlns:p14="http://schemas.microsoft.com/office/powerpoint/2010/main" val="53545381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1F93248-1AA6-4553-A782-93E5C78856B9}"/>
              </a:ext>
            </a:extLst>
          </p:cNvPr>
          <p:cNvSpPr>
            <a:spLocks noGrp="1"/>
          </p:cNvSpPr>
          <p:nvPr>
            <p:ph type="title"/>
          </p:nvPr>
        </p:nvSpPr>
        <p:spPr/>
        <p:txBody>
          <a:bodyPr/>
          <a:lstStyle/>
          <a:p>
            <a:endParaRPr lang="fr-BE"/>
          </a:p>
        </p:txBody>
      </p:sp>
      <p:sp>
        <p:nvSpPr>
          <p:cNvPr id="3" name="Espace réservé du contenu 2">
            <a:extLst>
              <a:ext uri="{FF2B5EF4-FFF2-40B4-BE49-F238E27FC236}">
                <a16:creationId xmlns:a16="http://schemas.microsoft.com/office/drawing/2014/main" id="{2288DC7B-F6AD-4F15-BE80-9BD48B738DAB}"/>
              </a:ext>
            </a:extLst>
          </p:cNvPr>
          <p:cNvSpPr>
            <a:spLocks noGrp="1"/>
          </p:cNvSpPr>
          <p:nvPr>
            <p:ph idx="1"/>
          </p:nvPr>
        </p:nvSpPr>
        <p:spPr/>
        <p:txBody>
          <a:bodyPr/>
          <a:lstStyle/>
          <a:p>
            <a:r>
              <a:rPr lang="fr-BE" b="1" dirty="0"/>
              <a:t>FIGURE 1 </a:t>
            </a:r>
            <a:r>
              <a:rPr lang="fr-BE" dirty="0"/>
              <a:t>Bone </a:t>
            </a:r>
            <a:r>
              <a:rPr lang="fr-BE" dirty="0" err="1"/>
              <a:t>is</a:t>
            </a:r>
            <a:r>
              <a:rPr lang="fr-BE" dirty="0"/>
              <a:t> </a:t>
            </a:r>
            <a:r>
              <a:rPr lang="fr-BE" dirty="0" err="1"/>
              <a:t>composed</a:t>
            </a:r>
            <a:r>
              <a:rPr lang="fr-BE" dirty="0"/>
              <a:t> of </a:t>
            </a:r>
            <a:r>
              <a:rPr lang="fr-BE" dirty="0" err="1"/>
              <a:t>osteoblasts</a:t>
            </a:r>
            <a:r>
              <a:rPr lang="fr-BE" dirty="0"/>
              <a:t>, </a:t>
            </a:r>
            <a:r>
              <a:rPr lang="fr-BE" dirty="0" err="1"/>
              <a:t>osteoclasts</a:t>
            </a:r>
            <a:r>
              <a:rPr lang="fr-BE" dirty="0"/>
              <a:t> and </a:t>
            </a:r>
            <a:r>
              <a:rPr lang="fr-BE" dirty="0" err="1"/>
              <a:t>osteocytes</a:t>
            </a:r>
            <a:r>
              <a:rPr lang="fr-BE" dirty="0"/>
              <a:t>. </a:t>
            </a:r>
            <a:r>
              <a:rPr lang="fr-BE" dirty="0" err="1"/>
              <a:t>Among</a:t>
            </a:r>
            <a:r>
              <a:rPr lang="fr-BE" dirty="0"/>
              <a:t> </a:t>
            </a:r>
            <a:r>
              <a:rPr lang="fr-BE" dirty="0" err="1"/>
              <a:t>them</a:t>
            </a:r>
            <a:r>
              <a:rPr lang="fr-BE" dirty="0"/>
              <a:t>, </a:t>
            </a:r>
            <a:r>
              <a:rPr lang="fr-BE" dirty="0" err="1"/>
              <a:t>osteoclasts</a:t>
            </a:r>
            <a:r>
              <a:rPr lang="fr-BE" dirty="0"/>
              <a:t> </a:t>
            </a:r>
            <a:r>
              <a:rPr lang="fr-BE" dirty="0" err="1"/>
              <a:t>account</a:t>
            </a:r>
            <a:r>
              <a:rPr lang="fr-BE" dirty="0"/>
              <a:t> for about 1%, </a:t>
            </a:r>
            <a:r>
              <a:rPr lang="fr-BE" dirty="0" err="1"/>
              <a:t>which</a:t>
            </a:r>
            <a:r>
              <a:rPr lang="fr-BE" dirty="0"/>
              <a:t> can </a:t>
            </a:r>
            <a:r>
              <a:rPr lang="fr-BE" dirty="0" err="1"/>
              <a:t>secrete</a:t>
            </a:r>
            <a:r>
              <a:rPr lang="fr-BE" dirty="0"/>
              <a:t> BMP, TGF-</a:t>
            </a:r>
            <a:r>
              <a:rPr lang="el-GR" dirty="0"/>
              <a:t>β </a:t>
            </a:r>
            <a:r>
              <a:rPr lang="fr-BE" dirty="0"/>
              <a:t>and </a:t>
            </a:r>
            <a:r>
              <a:rPr lang="fr-BE" dirty="0" err="1"/>
              <a:t>other</a:t>
            </a:r>
            <a:r>
              <a:rPr lang="fr-BE" dirty="0"/>
              <a:t> substances; </a:t>
            </a:r>
            <a:r>
              <a:rPr lang="fr-BE" dirty="0" err="1"/>
              <a:t>osteoblasts</a:t>
            </a:r>
            <a:r>
              <a:rPr lang="fr-BE" dirty="0"/>
              <a:t> </a:t>
            </a:r>
            <a:r>
              <a:rPr lang="fr-BE" dirty="0" err="1"/>
              <a:t>account</a:t>
            </a:r>
            <a:r>
              <a:rPr lang="fr-BE" dirty="0"/>
              <a:t> for 5%, </a:t>
            </a:r>
            <a:r>
              <a:rPr lang="fr-BE" dirty="0" err="1"/>
              <a:t>secrete</a:t>
            </a:r>
            <a:r>
              <a:rPr lang="fr-BE" dirty="0"/>
              <a:t> </a:t>
            </a:r>
            <a:r>
              <a:rPr lang="fr-BE" dirty="0" err="1"/>
              <a:t>bone-derived</a:t>
            </a:r>
            <a:r>
              <a:rPr lang="fr-BE" dirty="0"/>
              <a:t> </a:t>
            </a:r>
            <a:r>
              <a:rPr lang="fr-BE" dirty="0" err="1"/>
              <a:t>factors</a:t>
            </a:r>
            <a:r>
              <a:rPr lang="fr-BE" dirty="0"/>
              <a:t> </a:t>
            </a:r>
            <a:r>
              <a:rPr lang="fr-BE" dirty="0" err="1"/>
              <a:t>such</a:t>
            </a:r>
            <a:r>
              <a:rPr lang="fr-BE" dirty="0"/>
              <a:t> as MGF, VEGF, HGF, FGF-23, RANKL, and </a:t>
            </a:r>
            <a:r>
              <a:rPr lang="fr-BE" dirty="0" err="1"/>
              <a:t>osteocalcin</a:t>
            </a:r>
            <a:r>
              <a:rPr lang="fr-BE" dirty="0"/>
              <a:t>, and </a:t>
            </a:r>
            <a:r>
              <a:rPr lang="fr-BE" dirty="0" err="1"/>
              <a:t>osteocytes</a:t>
            </a:r>
            <a:r>
              <a:rPr lang="fr-BE" dirty="0"/>
              <a:t> </a:t>
            </a:r>
            <a:r>
              <a:rPr lang="fr-BE" dirty="0" err="1"/>
              <a:t>account</a:t>
            </a:r>
            <a:r>
              <a:rPr lang="fr-BE" dirty="0"/>
              <a:t> for the </a:t>
            </a:r>
            <a:r>
              <a:rPr lang="fr-BE" dirty="0" err="1"/>
              <a:t>largest</a:t>
            </a:r>
            <a:r>
              <a:rPr lang="fr-BE" dirty="0"/>
              <a:t> proportion, About 90–95%, can </a:t>
            </a:r>
            <a:r>
              <a:rPr lang="fr-BE" dirty="0" err="1"/>
              <a:t>secrete</a:t>
            </a:r>
            <a:r>
              <a:rPr lang="fr-BE" dirty="0"/>
              <a:t> FGF-23, RANKL, IGF-1, </a:t>
            </a:r>
            <a:r>
              <a:rPr lang="fr-BE" dirty="0" err="1"/>
              <a:t>osteocalcin</a:t>
            </a:r>
            <a:r>
              <a:rPr lang="fr-BE" dirty="0"/>
              <a:t>, etc.</a:t>
            </a:r>
          </a:p>
          <a:p>
            <a:endParaRPr lang="fr-BE" dirty="0"/>
          </a:p>
        </p:txBody>
      </p:sp>
    </p:spTree>
    <p:extLst>
      <p:ext uri="{BB962C8B-B14F-4D97-AF65-F5344CB8AC3E}">
        <p14:creationId xmlns:p14="http://schemas.microsoft.com/office/powerpoint/2010/main" val="391371372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10C1DF-904F-45F5-B6F3-F0EBB73B04B2}"/>
              </a:ext>
            </a:extLst>
          </p:cNvPr>
          <p:cNvSpPr>
            <a:spLocks noGrp="1"/>
          </p:cNvSpPr>
          <p:nvPr>
            <p:ph type="title"/>
          </p:nvPr>
        </p:nvSpPr>
        <p:spPr/>
        <p:txBody>
          <a:bodyPr/>
          <a:lstStyle/>
          <a:p>
            <a:endParaRPr lang="fr-BE"/>
          </a:p>
        </p:txBody>
      </p:sp>
      <p:pic>
        <p:nvPicPr>
          <p:cNvPr id="4" name="Espace réservé du contenu 3">
            <a:extLst>
              <a:ext uri="{FF2B5EF4-FFF2-40B4-BE49-F238E27FC236}">
                <a16:creationId xmlns:a16="http://schemas.microsoft.com/office/drawing/2014/main" id="{2240CE73-F6A1-4A14-8EB3-8F8B0A286983}"/>
              </a:ext>
            </a:extLst>
          </p:cNvPr>
          <p:cNvPicPr>
            <a:picLocks noGrp="1" noChangeAspect="1"/>
          </p:cNvPicPr>
          <p:nvPr>
            <p:ph idx="1"/>
          </p:nvPr>
        </p:nvPicPr>
        <p:blipFill>
          <a:blip r:embed="rId2"/>
          <a:stretch>
            <a:fillRect/>
          </a:stretch>
        </p:blipFill>
        <p:spPr>
          <a:xfrm>
            <a:off x="3052762" y="1691481"/>
            <a:ext cx="6086475" cy="4343400"/>
          </a:xfrm>
          <a:prstGeom prst="rect">
            <a:avLst/>
          </a:prstGeom>
        </p:spPr>
      </p:pic>
    </p:spTree>
    <p:extLst>
      <p:ext uri="{BB962C8B-B14F-4D97-AF65-F5344CB8AC3E}">
        <p14:creationId xmlns:p14="http://schemas.microsoft.com/office/powerpoint/2010/main" val="402602255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7206FB-6FD8-4BDF-B7A3-E4CFF2E65B0F}"/>
              </a:ext>
            </a:extLst>
          </p:cNvPr>
          <p:cNvSpPr>
            <a:spLocks noGrp="1"/>
          </p:cNvSpPr>
          <p:nvPr>
            <p:ph type="title"/>
          </p:nvPr>
        </p:nvSpPr>
        <p:spPr/>
        <p:txBody>
          <a:bodyPr/>
          <a:lstStyle/>
          <a:p>
            <a:endParaRPr lang="fr-BE"/>
          </a:p>
        </p:txBody>
      </p:sp>
      <p:sp>
        <p:nvSpPr>
          <p:cNvPr id="3" name="Espace réservé du contenu 2">
            <a:extLst>
              <a:ext uri="{FF2B5EF4-FFF2-40B4-BE49-F238E27FC236}">
                <a16:creationId xmlns:a16="http://schemas.microsoft.com/office/drawing/2014/main" id="{3EB8D5E0-C110-439A-96A5-265E58F0602B}"/>
              </a:ext>
            </a:extLst>
          </p:cNvPr>
          <p:cNvSpPr>
            <a:spLocks noGrp="1"/>
          </p:cNvSpPr>
          <p:nvPr>
            <p:ph idx="1"/>
          </p:nvPr>
        </p:nvSpPr>
        <p:spPr/>
        <p:txBody>
          <a:bodyPr>
            <a:normAutofit fontScale="85000" lnSpcReduction="20000"/>
          </a:bodyPr>
          <a:lstStyle/>
          <a:p>
            <a:r>
              <a:rPr lang="en-US" b="1" dirty="0"/>
              <a:t>FIGURE 2 </a:t>
            </a:r>
            <a:r>
              <a:rPr lang="en-US" dirty="0"/>
              <a:t>Various bone cells can secrete different bone-derived factors. Osteocalcin regulates exercise through Gprc6a signal transduction in muscle fibers, which also contributes to the nutrient absorption and catabolism of muscles during exercise; and IGF-1 acts on IGF-1R to activate downstream signaling pathways and determines its biological activity. IGFBPs sterically hindered the interaction of IGFs with the IGF-I receptor, and they were potent competitive inhibitors. Both thus have a positive effect on skeletal muscle. And FGF23 and RANKL can have a negative effect on skeletal muscle. The combination of FGF23 with FGFR1 and the co-receptor Klotho stimulates downstream effects, and the RANKL/RANK interaction activates NF-kB, and OPG, as a soluble receptor of RANKL, prevents it from binding to RANK.</a:t>
            </a:r>
          </a:p>
          <a:p>
            <a:endParaRPr lang="fr-BE" dirty="0"/>
          </a:p>
        </p:txBody>
      </p:sp>
    </p:spTree>
    <p:extLst>
      <p:ext uri="{BB962C8B-B14F-4D97-AF65-F5344CB8AC3E}">
        <p14:creationId xmlns:p14="http://schemas.microsoft.com/office/powerpoint/2010/main" val="58297556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0208F9-066E-4FA8-A0F4-C94FAB2FBE43}"/>
              </a:ext>
            </a:extLst>
          </p:cNvPr>
          <p:cNvSpPr>
            <a:spLocks noGrp="1"/>
          </p:cNvSpPr>
          <p:nvPr>
            <p:ph type="title"/>
          </p:nvPr>
        </p:nvSpPr>
        <p:spPr/>
        <p:txBody>
          <a:bodyPr/>
          <a:lstStyle/>
          <a:p>
            <a:endParaRPr lang="fr-BE"/>
          </a:p>
        </p:txBody>
      </p:sp>
      <p:pic>
        <p:nvPicPr>
          <p:cNvPr id="4" name="Espace réservé du contenu 3">
            <a:extLst>
              <a:ext uri="{FF2B5EF4-FFF2-40B4-BE49-F238E27FC236}">
                <a16:creationId xmlns:a16="http://schemas.microsoft.com/office/drawing/2014/main" id="{BC47CFF7-FC2D-4C53-861A-9595BA8263D1}"/>
              </a:ext>
            </a:extLst>
          </p:cNvPr>
          <p:cNvPicPr>
            <a:picLocks noGrp="1" noChangeAspect="1"/>
          </p:cNvPicPr>
          <p:nvPr>
            <p:ph idx="1"/>
          </p:nvPr>
        </p:nvPicPr>
        <p:blipFill>
          <a:blip r:embed="rId2"/>
          <a:stretch>
            <a:fillRect/>
          </a:stretch>
        </p:blipFill>
        <p:spPr>
          <a:xfrm>
            <a:off x="3341690" y="1600200"/>
            <a:ext cx="5508620" cy="4525963"/>
          </a:xfrm>
          <a:prstGeom prst="rect">
            <a:avLst/>
          </a:prstGeom>
        </p:spPr>
      </p:pic>
    </p:spTree>
    <p:extLst>
      <p:ext uri="{BB962C8B-B14F-4D97-AF65-F5344CB8AC3E}">
        <p14:creationId xmlns:p14="http://schemas.microsoft.com/office/powerpoint/2010/main" val="88722676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BD3D71-2936-4F68-B423-CCD3759C57AD}"/>
              </a:ext>
            </a:extLst>
          </p:cNvPr>
          <p:cNvSpPr>
            <a:spLocks noGrp="1"/>
          </p:cNvSpPr>
          <p:nvPr>
            <p:ph type="title"/>
          </p:nvPr>
        </p:nvSpPr>
        <p:spPr/>
        <p:txBody>
          <a:bodyPr/>
          <a:lstStyle/>
          <a:p>
            <a:endParaRPr lang="fr-BE"/>
          </a:p>
        </p:txBody>
      </p:sp>
      <p:sp>
        <p:nvSpPr>
          <p:cNvPr id="3" name="Espace réservé du contenu 2">
            <a:extLst>
              <a:ext uri="{FF2B5EF4-FFF2-40B4-BE49-F238E27FC236}">
                <a16:creationId xmlns:a16="http://schemas.microsoft.com/office/drawing/2014/main" id="{3889AACC-6A28-4507-8D41-701A313E512E}"/>
              </a:ext>
            </a:extLst>
          </p:cNvPr>
          <p:cNvSpPr>
            <a:spLocks noGrp="1"/>
          </p:cNvSpPr>
          <p:nvPr>
            <p:ph idx="1"/>
          </p:nvPr>
        </p:nvSpPr>
        <p:spPr/>
        <p:txBody>
          <a:bodyPr/>
          <a:lstStyle/>
          <a:p>
            <a:r>
              <a:rPr lang="en-US" b="1" dirty="0"/>
              <a:t>Figure 1 </a:t>
            </a:r>
            <a:r>
              <a:rPr lang="en-US" dirty="0"/>
              <a:t>Physical activity enhances circulating levels of myokines in the bloodstream, affects the brain regulating neuronal proliferation and differentiation, plasticity, memory, and learning. Risk factors of sarcopenia, such as physical inactivity, obesity, and aging, alter the myokines' production and release, impairing cognitive function.</a:t>
            </a:r>
          </a:p>
          <a:p>
            <a:endParaRPr lang="fr-BE" dirty="0"/>
          </a:p>
        </p:txBody>
      </p:sp>
    </p:spTree>
    <p:extLst>
      <p:ext uri="{BB962C8B-B14F-4D97-AF65-F5344CB8AC3E}">
        <p14:creationId xmlns:p14="http://schemas.microsoft.com/office/powerpoint/2010/main" val="422835895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D9B572-A26F-4505-AC03-1C98CBA0CE18}"/>
              </a:ext>
            </a:extLst>
          </p:cNvPr>
          <p:cNvSpPr>
            <a:spLocks noGrp="1"/>
          </p:cNvSpPr>
          <p:nvPr>
            <p:ph type="title"/>
          </p:nvPr>
        </p:nvSpPr>
        <p:spPr/>
        <p:txBody>
          <a:bodyPr/>
          <a:lstStyle/>
          <a:p>
            <a:endParaRPr lang="fr-BE"/>
          </a:p>
        </p:txBody>
      </p:sp>
      <p:pic>
        <p:nvPicPr>
          <p:cNvPr id="4" name="Espace réservé du contenu 3">
            <a:extLst>
              <a:ext uri="{FF2B5EF4-FFF2-40B4-BE49-F238E27FC236}">
                <a16:creationId xmlns:a16="http://schemas.microsoft.com/office/drawing/2014/main" id="{526A24CE-E520-4EBE-9999-2FA82ECAF22A}"/>
              </a:ext>
            </a:extLst>
          </p:cNvPr>
          <p:cNvPicPr>
            <a:picLocks noGrp="1" noChangeAspect="1"/>
          </p:cNvPicPr>
          <p:nvPr>
            <p:ph idx="1"/>
          </p:nvPr>
        </p:nvPicPr>
        <p:blipFill>
          <a:blip r:embed="rId2"/>
          <a:stretch>
            <a:fillRect/>
          </a:stretch>
        </p:blipFill>
        <p:spPr>
          <a:xfrm>
            <a:off x="2333625" y="2372519"/>
            <a:ext cx="7524750" cy="2981325"/>
          </a:xfrm>
          <a:prstGeom prst="rect">
            <a:avLst/>
          </a:prstGeom>
        </p:spPr>
      </p:pic>
    </p:spTree>
    <p:extLst>
      <p:ext uri="{BB962C8B-B14F-4D97-AF65-F5344CB8AC3E}">
        <p14:creationId xmlns:p14="http://schemas.microsoft.com/office/powerpoint/2010/main" val="316788752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5E3E02A-E342-4372-BAD6-A44484985268}"/>
              </a:ext>
            </a:extLst>
          </p:cNvPr>
          <p:cNvSpPr>
            <a:spLocks noGrp="1"/>
          </p:cNvSpPr>
          <p:nvPr>
            <p:ph type="title"/>
          </p:nvPr>
        </p:nvSpPr>
        <p:spPr/>
        <p:txBody>
          <a:bodyPr>
            <a:normAutofit fontScale="90000"/>
          </a:bodyPr>
          <a:lstStyle/>
          <a:p>
            <a:pPr marL="342900" lvl="0" indent="-342900" algn="l">
              <a:spcBef>
                <a:spcPct val="20000"/>
              </a:spcBef>
              <a:buFont typeface="Arial" pitchFamily="34" charset="0"/>
              <a:buChar char="•"/>
            </a:pPr>
            <a:br>
              <a:rPr lang="en-US" dirty="0"/>
            </a:br>
            <a:r>
              <a:rPr lang="en-US" dirty="0"/>
              <a:t>Role of myokines in exercise and metabolism</a:t>
            </a:r>
            <a:br>
              <a:rPr lang="en-US" dirty="0"/>
            </a:br>
            <a:r>
              <a:rPr lang="en-US" sz="1700" dirty="0">
                <a:solidFill>
                  <a:prstClr val="black"/>
                </a:solidFill>
                <a:ea typeface="+mn-ea"/>
                <a:cs typeface="+mn-cs"/>
              </a:rPr>
              <a:t>Review J </a:t>
            </a:r>
            <a:r>
              <a:rPr lang="en-US" sz="1700" dirty="0" err="1">
                <a:solidFill>
                  <a:prstClr val="black"/>
                </a:solidFill>
                <a:ea typeface="+mn-ea"/>
                <a:cs typeface="+mn-cs"/>
              </a:rPr>
              <a:t>Appl</a:t>
            </a:r>
            <a:r>
              <a:rPr lang="en-US" sz="1700" dirty="0">
                <a:solidFill>
                  <a:prstClr val="black"/>
                </a:solidFill>
                <a:ea typeface="+mn-ea"/>
                <a:cs typeface="+mn-cs"/>
              </a:rPr>
              <a:t> </a:t>
            </a:r>
            <a:r>
              <a:rPr lang="en-US" sz="1700" dirty="0" err="1">
                <a:solidFill>
                  <a:prstClr val="black"/>
                </a:solidFill>
                <a:ea typeface="+mn-ea"/>
                <a:cs typeface="+mn-cs"/>
              </a:rPr>
              <a:t>Physiol</a:t>
            </a:r>
            <a:r>
              <a:rPr lang="en-US" sz="1700" dirty="0">
                <a:solidFill>
                  <a:prstClr val="black"/>
                </a:solidFill>
                <a:ea typeface="+mn-ea"/>
                <a:cs typeface="+mn-cs"/>
              </a:rPr>
              <a:t> (1985). 2007 Sep;103(3):1093-8. </a:t>
            </a:r>
            <a:r>
              <a:rPr lang="en-US" sz="1700" dirty="0" err="1">
                <a:solidFill>
                  <a:prstClr val="black"/>
                </a:solidFill>
                <a:ea typeface="+mn-ea"/>
                <a:cs typeface="+mn-cs"/>
              </a:rPr>
              <a:t>doi</a:t>
            </a:r>
            <a:r>
              <a:rPr lang="en-US" sz="1700" dirty="0">
                <a:solidFill>
                  <a:prstClr val="black"/>
                </a:solidFill>
                <a:ea typeface="+mn-ea"/>
                <a:cs typeface="+mn-cs"/>
              </a:rPr>
              <a:t>: 10.1152/japplphysiol.00080.2007. </a:t>
            </a:r>
            <a:r>
              <a:rPr lang="en-US" sz="1700" dirty="0" err="1">
                <a:solidFill>
                  <a:prstClr val="black"/>
                </a:solidFill>
                <a:ea typeface="+mn-ea"/>
                <a:cs typeface="+mn-cs"/>
              </a:rPr>
              <a:t>Epub</a:t>
            </a:r>
            <a:r>
              <a:rPr lang="en-US" sz="1700" dirty="0">
                <a:solidFill>
                  <a:prstClr val="black"/>
                </a:solidFill>
                <a:ea typeface="+mn-ea"/>
                <a:cs typeface="+mn-cs"/>
              </a:rPr>
              <a:t> 2007 Mar 8.</a:t>
            </a:r>
            <a:br>
              <a:rPr lang="en-US" sz="1700" dirty="0">
                <a:solidFill>
                  <a:prstClr val="black"/>
                </a:solidFill>
                <a:ea typeface="+mn-ea"/>
                <a:cs typeface="+mn-cs"/>
              </a:rPr>
            </a:br>
            <a:r>
              <a:rPr lang="en-US" sz="1700" dirty="0" err="1">
                <a:solidFill>
                  <a:prstClr val="black"/>
                </a:solidFill>
                <a:ea typeface="+mn-ea"/>
                <a:cs typeface="+mn-cs"/>
              </a:rPr>
              <a:t>Bente</a:t>
            </a:r>
            <a:r>
              <a:rPr lang="en-US" sz="1700" dirty="0">
                <a:solidFill>
                  <a:prstClr val="black"/>
                </a:solidFill>
                <a:ea typeface="+mn-ea"/>
                <a:cs typeface="+mn-cs"/>
              </a:rPr>
              <a:t> </a:t>
            </a:r>
            <a:r>
              <a:rPr lang="en-US" sz="1700" dirty="0" err="1">
                <a:solidFill>
                  <a:prstClr val="black"/>
                </a:solidFill>
                <a:ea typeface="+mn-ea"/>
                <a:cs typeface="+mn-cs"/>
              </a:rPr>
              <a:t>Klarlund</a:t>
            </a:r>
            <a:r>
              <a:rPr lang="en-US" sz="1700" dirty="0">
                <a:solidFill>
                  <a:prstClr val="black"/>
                </a:solidFill>
                <a:ea typeface="+mn-ea"/>
                <a:cs typeface="+mn-cs"/>
              </a:rPr>
              <a:t> Pedersen 1, </a:t>
            </a:r>
            <a:r>
              <a:rPr lang="en-US" sz="1700" dirty="0" err="1">
                <a:solidFill>
                  <a:prstClr val="black"/>
                </a:solidFill>
                <a:ea typeface="+mn-ea"/>
                <a:cs typeface="+mn-cs"/>
              </a:rPr>
              <a:t>Thorbjörn</a:t>
            </a:r>
            <a:r>
              <a:rPr lang="en-US" sz="1700" dirty="0">
                <a:solidFill>
                  <a:prstClr val="black"/>
                </a:solidFill>
                <a:ea typeface="+mn-ea"/>
                <a:cs typeface="+mn-cs"/>
              </a:rPr>
              <a:t> C A </a:t>
            </a:r>
            <a:r>
              <a:rPr lang="en-US" sz="1700" dirty="0" err="1">
                <a:solidFill>
                  <a:prstClr val="black"/>
                </a:solidFill>
                <a:ea typeface="+mn-ea"/>
                <a:cs typeface="+mn-cs"/>
              </a:rPr>
              <a:t>Akerström</a:t>
            </a:r>
            <a:r>
              <a:rPr lang="en-US" sz="1700" dirty="0">
                <a:solidFill>
                  <a:prstClr val="black"/>
                </a:solidFill>
                <a:ea typeface="+mn-ea"/>
                <a:cs typeface="+mn-cs"/>
              </a:rPr>
              <a:t>, Anders R Nielsen, Christian P Fischer</a:t>
            </a:r>
            <a:br>
              <a:rPr lang="en-US" sz="1700" dirty="0">
                <a:solidFill>
                  <a:prstClr val="black"/>
                </a:solidFill>
                <a:ea typeface="+mn-ea"/>
                <a:cs typeface="+mn-cs"/>
              </a:rPr>
            </a:br>
            <a:r>
              <a:rPr lang="en-US" sz="1700" dirty="0">
                <a:solidFill>
                  <a:prstClr val="black"/>
                </a:solidFill>
                <a:ea typeface="+mn-ea"/>
                <a:cs typeface="+mn-cs"/>
              </a:rPr>
              <a:t>Affiliations expand PMID: 17347387 DOI: 10.1152/japplphysiol.00080.2007</a:t>
            </a:r>
            <a:br>
              <a:rPr lang="en-US" sz="1700" dirty="0">
                <a:solidFill>
                  <a:prstClr val="black"/>
                </a:solidFill>
                <a:ea typeface="+mn-ea"/>
                <a:cs typeface="+mn-cs"/>
              </a:rPr>
            </a:br>
            <a:endParaRPr lang="fr-BE" dirty="0"/>
          </a:p>
        </p:txBody>
      </p:sp>
      <p:sp>
        <p:nvSpPr>
          <p:cNvPr id="3" name="Espace réservé du contenu 2">
            <a:extLst>
              <a:ext uri="{FF2B5EF4-FFF2-40B4-BE49-F238E27FC236}">
                <a16:creationId xmlns:a16="http://schemas.microsoft.com/office/drawing/2014/main" id="{F0622D07-54BF-4299-940D-2B0562622A1F}"/>
              </a:ext>
            </a:extLst>
          </p:cNvPr>
          <p:cNvSpPr>
            <a:spLocks noGrp="1"/>
          </p:cNvSpPr>
          <p:nvPr>
            <p:ph idx="1"/>
          </p:nvPr>
        </p:nvSpPr>
        <p:spPr/>
        <p:txBody>
          <a:bodyPr>
            <a:normAutofit fontScale="47500" lnSpcReduction="20000"/>
          </a:bodyPr>
          <a:lstStyle/>
          <a:p>
            <a:pPr marL="0" indent="0">
              <a:buNone/>
            </a:pPr>
            <a:endParaRPr lang="en-US" dirty="0"/>
          </a:p>
          <a:p>
            <a:r>
              <a:rPr lang="en-US" dirty="0"/>
              <a:t>Abstract</a:t>
            </a:r>
          </a:p>
          <a:p>
            <a:r>
              <a:rPr lang="en-US" dirty="0"/>
              <a:t>During the past 20 </a:t>
            </a:r>
            <a:r>
              <a:rPr lang="en-US" dirty="0" err="1"/>
              <a:t>yr</a:t>
            </a:r>
            <a:r>
              <a:rPr lang="en-US" dirty="0"/>
              <a:t>, it has been well documented that exercise has </a:t>
            </a:r>
            <a:r>
              <a:rPr lang="en-US" sz="3600" dirty="0"/>
              <a:t>a </a:t>
            </a:r>
            <a:r>
              <a:rPr lang="en-US" sz="4400" dirty="0"/>
              <a:t>profound effect on the immune system</a:t>
            </a:r>
            <a:r>
              <a:rPr lang="en-US" sz="3600" dirty="0"/>
              <a:t>. With the discovery that </a:t>
            </a:r>
            <a:r>
              <a:rPr lang="en-US" sz="4400" dirty="0"/>
              <a:t>exercise provokes an increase in a number of cytokines</a:t>
            </a:r>
            <a:r>
              <a:rPr lang="en-US" sz="3600" dirty="0"/>
              <a:t>,</a:t>
            </a:r>
            <a:r>
              <a:rPr lang="en-US" dirty="0"/>
              <a:t> a possible link between skeletal muscle contractile activity and immune changes was established. For most of the last century, researchers sought a link between muscle contraction and humoral changes in the form of an "exercise factor," which could mediate some of the exercise-induced metabolic changes in other organs such as the liver and the adipose tissue. </a:t>
            </a:r>
            <a:r>
              <a:rPr lang="en-US" sz="4200" dirty="0"/>
              <a:t>We suggest that cytokines and other peptides that are produced, expressed, and released by muscle fibers and exert either paracrine or endocrine effects should be classified as "myokines." </a:t>
            </a:r>
            <a:r>
              <a:rPr lang="en-US" dirty="0"/>
              <a:t>Since the discovery of interleukin (IL)-6 release from contracting skeletal muscle, evidence has accumulated that supports an effect of IL-6 on metabolism. We suggested that muscle-derived IL-6 fulfils the criteria of an exercise factor and that such classes of cytokines should be named "myokines." Interestingly, recent research demonstrates that skeletal muscles can produce and express cytokines belonging to distinctly different families. Thus skeletal muscle has the capacity to express several myokines. To date the list includes IL-6, IL-8, and IL-15, and contractile activity plays a role in regulating the expression of these cytokines in skeletal muscle. The present review focuses on muscle-derived cytokines, their regulation by exercise, and their possible roles in metabolism and skeletal muscle function and it discusses which cytokines should be classified as true myokines.</a:t>
            </a:r>
            <a:endParaRPr lang="fr-BE" dirty="0"/>
          </a:p>
        </p:txBody>
      </p:sp>
    </p:spTree>
    <p:extLst>
      <p:ext uri="{BB962C8B-B14F-4D97-AF65-F5344CB8AC3E}">
        <p14:creationId xmlns:p14="http://schemas.microsoft.com/office/powerpoint/2010/main" val="3296903068"/>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TM04033927[[fn=Grand événement]]</Template>
  <TotalTime>1171</TotalTime>
  <Words>10123</Words>
  <Application>Microsoft Office PowerPoint</Application>
  <PresentationFormat>Grand écran</PresentationFormat>
  <Paragraphs>347</Paragraphs>
  <Slides>97</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97</vt:i4>
      </vt:variant>
    </vt:vector>
  </HeadingPairs>
  <TitlesOfParts>
    <vt:vector size="102" baseType="lpstr">
      <vt:lpstr>Arial</vt:lpstr>
      <vt:lpstr>Calibri</vt:lpstr>
      <vt:lpstr>Roboto</vt:lpstr>
      <vt:lpstr>Verdana</vt:lpstr>
      <vt:lpstr>Thème Office</vt:lpstr>
      <vt:lpstr>Eh bien, dansez maintenant ! Apports de la danse en santé mentale</vt:lpstr>
      <vt:lpstr>Danse</vt:lpstr>
      <vt:lpstr>Présentation PowerPoint</vt:lpstr>
      <vt:lpstr>Présentation PowerPoint</vt:lpstr>
      <vt:lpstr>Présentation PowerPoint</vt:lpstr>
      <vt:lpstr>Danse</vt:lpstr>
      <vt:lpstr>Présentation PowerPoint</vt:lpstr>
      <vt:lpstr>Présentation PowerPoint</vt:lpstr>
      <vt:lpstr>Cervelet (Cerebellum) Carrefour corps pensée émotion</vt:lpstr>
      <vt:lpstr>Présentation PowerPoint</vt:lpstr>
      <vt:lpstr>Présentation PowerPoint</vt:lpstr>
      <vt:lpstr>Présentation PowerPoint</vt:lpstr>
      <vt:lpstr>Danse et Psychothérapie</vt:lpstr>
      <vt:lpstr>Présentation PowerPoint</vt:lpstr>
      <vt:lpstr>Présentation PowerPoint</vt:lpstr>
      <vt:lpstr>Présentation PowerPoint</vt:lpstr>
      <vt:lpstr>Citations</vt:lpstr>
      <vt:lpstr>Présentation PowerPoint</vt:lpstr>
      <vt:lpstr>Présentation PowerPoint</vt:lpstr>
      <vt:lpstr>Danse au travail</vt:lpstr>
      <vt:lpstr>Présentation PowerPoint</vt:lpstr>
      <vt:lpstr>Mouvements synchrones, empathie et neurones miroirs</vt:lpstr>
      <vt:lpstr>Présentation PowerPoint</vt:lpstr>
      <vt:lpstr>Présentation PowerPoint</vt:lpstr>
      <vt:lpstr>Présentation PowerPoint</vt:lpstr>
      <vt:lpstr>Présentation PowerPoint</vt:lpstr>
      <vt:lpstr>Towards a neurocognitive approach to dance movement therapy for mental health: A systematic review L. S. Merritt Millman1 | Devin B. Terhune1 | Elaine C. M. Hunter2 | Guido Orgs1 (11-6-20) 1 Department of Psychology, Goldsmiths,  University of London, London, UK 2 Institute of Mental Health, University College London, London, U</vt:lpstr>
      <vt:lpstr>INTRODUCTION Dance movement therapy (DMT)</vt:lpstr>
      <vt:lpstr>Key Practitioner Message </vt:lpstr>
      <vt:lpstr>The joy dance Specific effects of a single dance intervention on psychiatric patients with depression The Arts in Psychotherapy 34 (2007) 340–349 Sabine C. Koch, PhD, MAa,∗, Katharina Morlinghaus b, Thomas Fuchs, PhD, MDb a University of Heidelberg, Department of Psychology, Hauptstr. 47-51, 60117 Heidelberg, Germany b Psychiatric University Hospital Heidelberg, Heidelberg, Germany</vt:lpstr>
      <vt:lpstr>Dance and the brain: a review  Falisha J. Karpati,1,2 Chiara Giacosa,1,3 Nicholas E.V. Foster,1,4 Virginia B. Penhune,1,3 and Krista L. Hyde1,2,4 1International Laboratory for Brain, Music, and Sound Research, Montreal, Quebec, Canada. 2Faculty of Medicine, McGill University, Montreal, Quebec, Canada. 3Department of Psychology, Concordia University, Montreal, Quebec, Canada. 4Department of Psychology, University of Montreal, Montreal, Quebec, ANNALS OF THE NEW YORK ACADEMY OF SCIENCES Issue </vt:lpstr>
      <vt:lpstr>Introduction</vt:lpstr>
      <vt:lpstr>   Performing arts as a health resource? An umbrella review of the health impacts of music and dance participation J Matt McCrary 1 2, Emma Redding 3, Eckart Altenmüller 1 Performing arts as a health resource? An umbrella review of the health impacts of music and dance participation Affiliations expand PMID: 34111212 PMCID: PMC8191944 DOI: 10.1371/journal.pone.0252956    </vt:lpstr>
      <vt:lpstr> Myokines: The endocrine coupling of skeletal muscle and bone Marta Gomarasca 1, Giuseppe Banfi 2, Giovanni Lombardi 3 Review Adv Clin Chem . 2020;94:155-218. doi: 10.1016/bs.acc.2019.07.010. Epub 2019 Aug 8. Affiliations expand PMID: 31952571 DOI: 10.1016/bs.acc.2019.07.010 </vt:lpstr>
      <vt:lpstr>   Roles of myokines in exercise-induced improvement of neuropsychiatric function  Sujin Kim 1 2, Ji-Young Choi 1, Sohee Moon 1, Dong-Ho Park 2, Hyo-Bum Kwak 2, Ju-Hee Kang 3 Affiliations expandPMID: 30627775 DOI: 10.1007/s00424-019-02253-8 Review Pflugers Arch . 2019 Mar;471(3):491-505. doi: 10.1007/s00424-019-02253-8. Epub 2019 Jan 9.  </vt:lpstr>
      <vt:lpstr>Myokines</vt:lpstr>
      <vt:lpstr> Figure 1. Musclin, LIF, IL-4, IL-6, IL-7, and IL-15 promote muscle hypertrophy.  Myostatin inhibits muscle hypertrophy </vt:lpstr>
      <vt:lpstr> Figure 2. Cathepsin B and irisin cross the blood–brain barrier and stimulate BDNF production, which leads to hippocampal neurogenesis. IL-6 stimulates appetite. Abbreviations: BDNF, brain-derived neurotrophic factor</vt:lpstr>
      <vt:lpstr>Figure 3. IL-6 stimulates lipolysis decreases visceral fat mass. Irisin, meteorin-like, and IL-6 have a role in “browning” of white adipose tissue. IL-6 and BDNF stimulate AMPK activation.  Abbreviations: AMPK, 5′-AMP-activated protein kinase; BDNF, brain-derived neurotrophic factor</vt:lpstr>
      <vt:lpstr> Figure 4. Decorin, IL-6, IGF-1, and FGF-2 positively regulate bone formation. Abbreviations: FGF-2, fibroblast growth factor 2; IGF-1, insulin-like growth factor I. </vt:lpstr>
      <vt:lpstr> Figure 5. Angiogenin, osteoprotegerin, and IL-6 possess pancreatic β-cell protective actions against proinflammatory cytokines. IL-6 increases insulin secretion by inducing the expression of GLP-1 by the L cells of the intestine. Abbreviations: GLP-1, glucagon-like peptide 1. </vt:lpstr>
      <vt:lpstr>  Figure 6. IL-6 has anti-inflammatory effects as it inhibits TNF production and stimulates the production of IL-1ra and IL-10. IL-6 stimulates cortisol production and thereby induces neutrocytosis and lymphopenia. Abbreviations: IL-1ra, IL-1 receptor antagonist; TNF, tumor necrosis factor. </vt:lpstr>
      <vt:lpstr>En résumé, danse avec tes copines les myokines</vt:lpstr>
      <vt:lpstr>Fig 7</vt:lpstr>
      <vt:lpstr>Danse avec tes voisin(e)s et tes collègues</vt:lpstr>
      <vt:lpstr>Présentation PowerPoint</vt:lpstr>
      <vt:lpstr>   The Effectiveness of Dance Interventions on Physical Health Outcomes Compared to Other Forms of Physical Activity: A Systematic Review and Meta-Analysis Alycia Fong Yan 1, Stephen Cobley 2, Cliffton Chan 3, Evangelos Pappas 2, Leslie L Nicholson 3, Rachel E Ward 4, Roslyn E Murdoch 2, Yu Gu 2, Bronwyn L Trevor 2, Amy Jo Vassallo 2, Michael A Wewege 4, Claire E Hiller 2 Review Sports Med. 2018 Apr;48(4):933-951. doi: 10.1007/s40279-017-0853-5. Affiliations expand PMID: 29270864 DOI: 10.1007/s40279-017-0853-5  </vt:lpstr>
      <vt:lpstr>   Effects of dance practice on functional mobility, motor symptoms and quality of life in people with Parkinson's disease: a systematic review with meta-analysis Marcela Dos Santos Delabary 1, Isabel Giovannini Komeroski 2, Elren Passos Monteiro 3, Rochelle Rocha Costa 2, Aline Nogueira Haas 2 Review Aging Clin Exp Res. 2018 Jul;30(7):727-735. doi: 10.1007/s40520-017-0836-2. Epub 2017 Oct 4. Affiliations expand PMID: 28980176 DOI: 10.1007/s40520-017-0836-2  </vt:lpstr>
      <vt:lpstr>Présentation PowerPoint</vt:lpstr>
      <vt:lpstr>Présentation PowerPoint</vt:lpstr>
      <vt:lpstr>Dance for neuroplasticity: A descriptive systematic review Lavinia Teixeira-Machado 1, Ricardo Mario Arida 2, Jair de Jesus Mari 3 </vt:lpstr>
      <vt:lpstr>Présentation PowerPoint</vt:lpstr>
      <vt:lpstr>  Dance training is superior to repetitive physical exercise in inducing brain plasticity in the elderly Kathrin Rehfeld 1 2, Angie Lüders 1, Anita Hökelmann 2, Volkmar Lessmann 3 4, Joern Kaufmann 5, Tanja Brigadski 3 4, Patrick Müller 1, Notger G Müller 1 4 5  </vt:lpstr>
      <vt:lpstr>Dance training is superior to repetitive physical exercise in inducing brain plasticity in the elderly</vt:lpstr>
      <vt:lpstr>  Fig 2. Gray matter volume increases for the contrast dance &gt; sport (red-colored) and for the contrast sport &gt; dance (blue-colored). Annotation. ACC: anterior cingulate cortex, MCC: medial cingulate cortex, SMA: supplementary motor area, V1: primary visual cortex. </vt:lpstr>
      <vt:lpstr>  Fig 3. Comparison of white matter volume increases for the contrast dance &gt; sport (red-colored) and for the contrast sport &gt; dance (blue-colored). Annotation. AWS: anterior white matter, OWS: occipital white matter, TWS: temporal white matter. </vt:lpstr>
      <vt:lpstr>Fig 4. Intraindividual changes in plasma BDNF level after intervention.</vt:lpstr>
      <vt:lpstr>Présentation PowerPoint</vt:lpstr>
      <vt:lpstr>Présentation PowerPoint</vt:lpstr>
      <vt:lpstr>Présentation PowerPoint</vt:lpstr>
      <vt:lpstr>Présentation PowerPoint</vt:lpstr>
      <vt:lpstr>Dance and music share gray matter structural correlates </vt:lpstr>
      <vt:lpstr>Impact de la danse contemporaine sur les troubles moteurs et les représentations internes de l’espace dans la maladie de Huntington Un essai randomisé contrôlé - 24/05/18</vt:lpstr>
      <vt:lpstr>   Dance Improves Motor, Cognitive, and Social Skills in Children With Developmental Cerebellar Anomalies Valentin Bégel 1 2, Asaf Bachrach 3, Simone Dalla Bella 4 5 6 7, Julien Laroche 8 9, Sylvain Clément 1, Audrey Riquet 10, Delphine Dellacherie 11 12  Cerebellum. 2021 Jun 24. doi: 10.1007/s12311-021-01291-2. Online ahead of print. Affiliations expand PMID: 34169400 DOI: 10.1007/s12311-021-01291-2   </vt:lpstr>
      <vt:lpstr>Présentation PowerPoint</vt:lpstr>
      <vt:lpstr>Présentation PowerPoint</vt:lpstr>
      <vt:lpstr>Présentation PowerPoint</vt:lpstr>
      <vt:lpstr>Présentation PowerPoint</vt:lpstr>
      <vt:lpstr> Effects of a Nine-Month Physical Activity Intervention on Morphological Characteristics and Motor and Cognitive Skills of Preschool Children </vt:lpstr>
      <vt:lpstr> Dance PREEMIE, a Dance PaRticipation intervention for Extremely prEterm children with Motor Impairment at prEschool age: an Australian feasibility trial protocol </vt:lpstr>
      <vt:lpstr>Présentation PowerPoint</vt:lpstr>
      <vt:lpstr> Promotion of Street-Dance Training on the Executive Function in Preschool Children </vt:lpstr>
      <vt:lpstr> Is there evidence of benefits associated with dancing in children and adults with cerebral palsy? A scoping review </vt:lpstr>
      <vt:lpstr>Présentation PowerPoint</vt:lpstr>
      <vt:lpstr>  The Use of Music in the Treatment and Management of Serious Mental Illness: A Global Scoping Review of the Literature Tasha L Golden 1, Stacey Springs 2, Hannah J Kimmel 3, Sonakshi Gupta 4, Alyssa Tiedemann 1, Clara C Sandu 1, Susan Magsamen 1 Front Psychol . 2021 Mar 31;12:649840. doi: 10.3389/fpsyg.2021.649840. eCollection 2021. Affiliations expand PMID: 33868127 PMCID: PMC8044514 DOI: 10.3389/fpsyg.2021.649840 Free PMC article  </vt:lpstr>
      <vt:lpstr>Figure 1 Studies Over Time. </vt:lpstr>
      <vt:lpstr>Présentation PowerPoint</vt:lpstr>
      <vt:lpstr>Merci pour votre attention Eh bien, dansons maintenant !!</vt:lpstr>
      <vt:lpstr>Neurocognitive control in dance perception and performance </vt:lpstr>
      <vt:lpstr>    The Effectiveness of Dance Interventions to Improve Older Adults' Health: A Systematic Literature Review Phoebe Woei-Ni Hwang, Kathryn L Braun Review Altern Ther Health Med . Sep-Oct 2015;21(5):64-70. PMID: 26393993 PMCID: PMC5491389 Free PMC article  </vt:lpstr>
      <vt:lpstr>Figure 2 Music-Based Activities Per SMI </vt:lpstr>
      <vt:lpstr>Figure 3 Group vs. Individual Activities Per SMI. </vt:lpstr>
      <vt:lpstr>Neurophysiology and neurobiology of the musical experience</vt:lpstr>
      <vt:lpstr>Présentation PowerPoint</vt:lpstr>
      <vt:lpstr> Dancer perceptions of the cognitive, social, emotional, and physical benefits of modern styles of partnered dancing </vt:lpstr>
      <vt:lpstr> Physiological and perceptual responses to Latin partnered social dance </vt:lpstr>
      <vt:lpstr>Salsa dance and Zumba fitness: Acute responses during community-based classes</vt:lpstr>
      <vt:lpstr>Figure 1 The role of oxidative stress in sarcopenia. Skeletal muscle aging is a complex process that is associated with a decrease in mass, strength and velocity of contraction, known as sarcopenia. This process is the result of many cellular changes. Notably, sarcopenia is triggered by reactive oxygen species (ROS), resulting in oxidative stress that can damage DNA, proteins, lipids, etc., causing further damage to the cells and tissues. Black arrows represent direct correlations with sarcopenia, while blue arrows represent indirect ones</vt:lpstr>
      <vt:lpstr>  Figure 2 The role of myokines. Myokines are product of the muscle secretome; their action is widespread throughout the body. Most myokines are able to act specifically against oxidative stress, improving mitochondrial function and reducing ROS production, while myostatin increases oxidative stress that in turn increases myostatin itself. </vt:lpstr>
      <vt:lpstr>Molecular communication from skeletal muscle to bone: a review for muscle-derived myokines regulating bone metabolism</vt:lpstr>
      <vt:lpstr>Présentation PowerPoint</vt:lpstr>
      <vt:lpstr>Présentation PowerPoint</vt:lpstr>
      <vt:lpstr>Présentation PowerPoint</vt:lpstr>
      <vt:lpstr>Présentation PowerPoint</vt:lpstr>
      <vt:lpstr>Présentation PowerPoint</vt:lpstr>
      <vt:lpstr>Présentation PowerPoint</vt:lpstr>
      <vt:lpstr> Role of myokines in exercise and metabolism Review J Appl Physiol (1985). 2007 Sep;103(3):1093-8. doi: 10.1152/japplphysiol.00080.2007. Epub 2007 Mar 8. Bente Klarlund Pedersen 1, Thorbjörn C A Akerström, Anders R Nielsen, Christian P Fischer Affiliations expand PMID: 17347387 DOI: 10.1152/japplphysiol.00080.2007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Eh bien dansez maintenant !    Apport de la danse en santé mentale</dc:title>
  <dc:creator>serge.gozlan</dc:creator>
  <cp:lastModifiedBy>serge.gozlan</cp:lastModifiedBy>
  <cp:revision>85</cp:revision>
  <dcterms:created xsi:type="dcterms:W3CDTF">2021-10-19T16:31:00Z</dcterms:created>
  <dcterms:modified xsi:type="dcterms:W3CDTF">2021-10-25T07:33:15Z</dcterms:modified>
</cp:coreProperties>
</file>